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9" r:id="rId1"/>
  </p:sldMasterIdLst>
  <p:notesMasterIdLst>
    <p:notesMasterId r:id="rId55"/>
  </p:notesMasterIdLst>
  <p:handoutMasterIdLst>
    <p:handoutMasterId r:id="rId56"/>
  </p:handoutMasterIdLst>
  <p:sldIdLst>
    <p:sldId id="398" r:id="rId2"/>
    <p:sldId id="491" r:id="rId3"/>
    <p:sldId id="389" r:id="rId4"/>
    <p:sldId id="483" r:id="rId5"/>
    <p:sldId id="484" r:id="rId6"/>
    <p:sldId id="486" r:id="rId7"/>
    <p:sldId id="488" r:id="rId8"/>
    <p:sldId id="490" r:id="rId9"/>
    <p:sldId id="428" r:id="rId10"/>
    <p:sldId id="402" r:id="rId11"/>
    <p:sldId id="429" r:id="rId12"/>
    <p:sldId id="431" r:id="rId13"/>
    <p:sldId id="432" r:id="rId14"/>
    <p:sldId id="433" r:id="rId15"/>
    <p:sldId id="434" r:id="rId16"/>
    <p:sldId id="435" r:id="rId17"/>
    <p:sldId id="436" r:id="rId18"/>
    <p:sldId id="437" r:id="rId19"/>
    <p:sldId id="438" r:id="rId20"/>
    <p:sldId id="439" r:id="rId21"/>
    <p:sldId id="440" r:id="rId22"/>
    <p:sldId id="441" r:id="rId23"/>
    <p:sldId id="442" r:id="rId24"/>
    <p:sldId id="400" r:id="rId25"/>
    <p:sldId id="444" r:id="rId26"/>
    <p:sldId id="445" r:id="rId27"/>
    <p:sldId id="453" r:id="rId28"/>
    <p:sldId id="454" r:id="rId29"/>
    <p:sldId id="455" r:id="rId30"/>
    <p:sldId id="456" r:id="rId31"/>
    <p:sldId id="457" r:id="rId32"/>
    <p:sldId id="458" r:id="rId33"/>
    <p:sldId id="459" r:id="rId34"/>
    <p:sldId id="460" r:id="rId35"/>
    <p:sldId id="461" r:id="rId36"/>
    <p:sldId id="462" r:id="rId37"/>
    <p:sldId id="463" r:id="rId38"/>
    <p:sldId id="501" r:id="rId39"/>
    <p:sldId id="502" r:id="rId40"/>
    <p:sldId id="464" r:id="rId41"/>
    <p:sldId id="465" r:id="rId42"/>
    <p:sldId id="469" r:id="rId43"/>
    <p:sldId id="470" r:id="rId44"/>
    <p:sldId id="471" r:id="rId45"/>
    <p:sldId id="472" r:id="rId46"/>
    <p:sldId id="493" r:id="rId47"/>
    <p:sldId id="494" r:id="rId48"/>
    <p:sldId id="498" r:id="rId49"/>
    <p:sldId id="495" r:id="rId50"/>
    <p:sldId id="496" r:id="rId51"/>
    <p:sldId id="497" r:id="rId52"/>
    <p:sldId id="499" r:id="rId53"/>
    <p:sldId id="500" r:id="rId5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587C"/>
    <a:srgbClr val="333333"/>
    <a:srgbClr val="000000"/>
    <a:srgbClr val="FFFFFF"/>
    <a:srgbClr val="38B2B2"/>
    <a:srgbClr val="082A50"/>
    <a:srgbClr val="09315D"/>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75" autoAdjust="0"/>
    <p:restoredTop sz="86341" autoAdjust="0"/>
  </p:normalViewPr>
  <p:slideViewPr>
    <p:cSldViewPr>
      <p:cViewPr varScale="1">
        <p:scale>
          <a:sx n="127" d="100"/>
          <a:sy n="127" d="100"/>
        </p:scale>
        <p:origin x="84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1" d="100"/>
          <a:sy n="51" d="100"/>
        </p:scale>
        <p:origin x="-291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ea typeface="宋体" pitchFamily="2" charset="-122"/>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ea typeface="宋体" pitchFamily="2" charset="-122"/>
              </a:defRPr>
            </a:lvl1pPr>
          </a:lstStyle>
          <a:p>
            <a:pPr>
              <a:defRPr/>
            </a:pPr>
            <a:fld id="{C0B574C6-E1EC-4ED0-8BD9-79FCAF75C651}" type="datetimeFigureOut">
              <a:rPr lang="zh-CN" altLang="en-US"/>
              <a:pPr>
                <a:defRPr/>
              </a:pPr>
              <a:t>2019/6/17</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ea typeface="宋体" pitchFamily="2" charset="-122"/>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8F9FD553-DB7F-4387-8174-EBFDFB016522}" type="slidenum">
              <a:rPr lang="zh-CN" altLang="en-US"/>
              <a:pPr/>
              <a:t>‹#›</a:t>
            </a:fld>
            <a:endParaRPr lang="zh-CN" altLang="en-US"/>
          </a:p>
        </p:txBody>
      </p:sp>
    </p:spTree>
    <p:extLst>
      <p:ext uri="{BB962C8B-B14F-4D97-AF65-F5344CB8AC3E}">
        <p14:creationId xmlns:p14="http://schemas.microsoft.com/office/powerpoint/2010/main" val="69283852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5.pn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ea typeface="宋体" pitchFamily="2" charset="-122"/>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ea typeface="宋体" pitchFamily="2" charset="-122"/>
              </a:defRPr>
            </a:lvl1pPr>
          </a:lstStyle>
          <a:p>
            <a:pPr>
              <a:defRPr/>
            </a:pPr>
            <a:fld id="{C0BE8675-E01A-499E-9BD8-40523414B916}" type="datetimeFigureOut">
              <a:rPr lang="zh-CN" altLang="en-US"/>
              <a:pPr>
                <a:defRPr/>
              </a:pPr>
              <a:t>2019/6/17</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ea typeface="宋体" pitchFamily="2" charset="-122"/>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5DABC492-E2CB-4761-A7CA-F93BDCACABE9}" type="slidenum">
              <a:rPr lang="zh-CN" altLang="en-US"/>
              <a:pPr/>
              <a:t>‹#›</a:t>
            </a:fld>
            <a:endParaRPr lang="zh-CN" altLang="en-US"/>
          </a:p>
        </p:txBody>
      </p:sp>
    </p:spTree>
    <p:extLst>
      <p:ext uri="{BB962C8B-B14F-4D97-AF65-F5344CB8AC3E}">
        <p14:creationId xmlns:p14="http://schemas.microsoft.com/office/powerpoint/2010/main" val="119331659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93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9DA4586-2945-4B4E-9993-C5354E47F7FC}" type="slidenum">
              <a:rPr lang="zh-CN" altLang="en-US">
                <a:latin typeface="Times New Roman" panose="02020603050405020304" pitchFamily="18" charset="0"/>
              </a:rPr>
              <a:pPr>
                <a:spcBef>
                  <a:spcPct val="0"/>
                </a:spcBef>
              </a:pPr>
              <a:t>1</a:t>
            </a:fld>
            <a:endParaRPr lang="zh-CN" altLang="en-US">
              <a:latin typeface="Times New Roman" panose="02020603050405020304" pitchFamily="18" charset="0"/>
            </a:endParaRPr>
          </a:p>
        </p:txBody>
      </p:sp>
    </p:spTree>
    <p:extLst>
      <p:ext uri="{BB962C8B-B14F-4D97-AF65-F5344CB8AC3E}">
        <p14:creationId xmlns:p14="http://schemas.microsoft.com/office/powerpoint/2010/main" val="3035860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604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AD3BE7F-6D3B-4E5A-B31A-E76A3007D92B}" type="slidenum">
              <a:rPr lang="zh-CN" altLang="en-US">
                <a:latin typeface="Times New Roman" panose="02020603050405020304" pitchFamily="18" charset="0"/>
              </a:rPr>
              <a:pPr>
                <a:spcBef>
                  <a:spcPct val="0"/>
                </a:spcBef>
              </a:pPr>
              <a:t>46</a:t>
            </a:fld>
            <a:endParaRPr lang="zh-CN" altLang="en-US">
              <a:latin typeface="Times New Roman" panose="02020603050405020304" pitchFamily="18" charset="0"/>
            </a:endParaRPr>
          </a:p>
        </p:txBody>
      </p:sp>
    </p:spTree>
    <p:extLst>
      <p:ext uri="{BB962C8B-B14F-4D97-AF65-F5344CB8AC3E}">
        <p14:creationId xmlns:p14="http://schemas.microsoft.com/office/powerpoint/2010/main" val="2713051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gradFill rotWithShape="0">
          <a:gsLst>
            <a:gs pos="0">
              <a:schemeClr val="bg2"/>
            </a:gs>
            <a:gs pos="5000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4"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288" y="4763"/>
            <a:ext cx="9115425" cy="684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00" name="Rectangle 28"/>
          <p:cNvSpPr>
            <a:spLocks noGrp="1" noChangeArrowheads="1"/>
          </p:cNvSpPr>
          <p:nvPr>
            <p:ph type="ctrTitle" sz="quarter"/>
          </p:nvPr>
        </p:nvSpPr>
        <p:spPr>
          <a:xfrm>
            <a:off x="1857356" y="1928802"/>
            <a:ext cx="6643734" cy="1470025"/>
          </a:xfrm>
        </p:spPr>
        <p:txBody>
          <a:bodyPr/>
          <a:lstStyle>
            <a:lvl1pPr>
              <a:defRPr sz="4800" b="1">
                <a:solidFill>
                  <a:schemeClr val="tx1"/>
                </a:solidFill>
              </a:defRPr>
            </a:lvl1pPr>
          </a:lstStyle>
          <a:p>
            <a:r>
              <a:rPr lang="zh-CN" altLang="en-US"/>
              <a:t>单击此处编辑母版标题样式</a:t>
            </a:r>
            <a:endParaRPr lang="zh-CN" altLang="en-US" dirty="0"/>
          </a:p>
        </p:txBody>
      </p:sp>
      <p:sp>
        <p:nvSpPr>
          <p:cNvPr id="3101" name="Rectangle 29"/>
          <p:cNvSpPr>
            <a:spLocks noGrp="1" noChangeArrowheads="1"/>
          </p:cNvSpPr>
          <p:nvPr>
            <p:ph type="subTitle" sz="quarter" idx="1"/>
          </p:nvPr>
        </p:nvSpPr>
        <p:spPr>
          <a:xfrm>
            <a:off x="2214546" y="4386266"/>
            <a:ext cx="5200664" cy="685808"/>
          </a:xfrm>
        </p:spPr>
        <p:txBody>
          <a:bodyPr/>
          <a:lstStyle>
            <a:lvl1pPr marL="0" indent="0">
              <a:buFont typeface="Wingdings" pitchFamily="2" charset="2"/>
              <a:buNone/>
              <a:defRPr>
                <a:solidFill>
                  <a:schemeClr val="tx1">
                    <a:lumMod val="25000"/>
                  </a:schemeClr>
                </a:solidFill>
                <a:latin typeface="宋体" pitchFamily="2" charset="-122"/>
                <a:ea typeface="宋体" pitchFamily="2" charset="-122"/>
              </a:defRPr>
            </a:lvl1pPr>
          </a:lstStyle>
          <a:p>
            <a:r>
              <a:rPr lang="zh-CN" altLang="en-US" dirty="0"/>
              <a:t>单击此处编辑母版副标题样式</a:t>
            </a:r>
            <a:endParaRPr lang="en-US" altLang="zh-CN" dirty="0"/>
          </a:p>
        </p:txBody>
      </p:sp>
      <p:sp>
        <p:nvSpPr>
          <p:cNvPr id="5" name="Rectangle 25"/>
          <p:cNvSpPr>
            <a:spLocks noGrp="1" noChangeArrowheads="1"/>
          </p:cNvSpPr>
          <p:nvPr>
            <p:ph type="dt" sz="quarter" idx="10"/>
          </p:nvPr>
        </p:nvSpPr>
        <p:spPr/>
        <p:txBody>
          <a:bodyPr/>
          <a:lstStyle>
            <a:lvl1pPr>
              <a:defRPr/>
            </a:lvl1pPr>
          </a:lstStyle>
          <a:p>
            <a:pPr>
              <a:defRPr/>
            </a:pPr>
            <a:endParaRPr lang="en-US" altLang="zh-CN"/>
          </a:p>
        </p:txBody>
      </p:sp>
      <p:sp>
        <p:nvSpPr>
          <p:cNvPr id="6" name="Rectangle 26"/>
          <p:cNvSpPr>
            <a:spLocks noGrp="1" noChangeArrowheads="1"/>
          </p:cNvSpPr>
          <p:nvPr>
            <p:ph type="ftr" sz="quarter" idx="11"/>
          </p:nvPr>
        </p:nvSpPr>
        <p:spPr/>
        <p:txBody>
          <a:bodyPr/>
          <a:lstStyle>
            <a:lvl1pPr>
              <a:defRPr/>
            </a:lvl1pPr>
          </a:lstStyle>
          <a:p>
            <a:pPr>
              <a:defRPr/>
            </a:pPr>
            <a:endParaRPr lang="en-US" altLang="zh-CN"/>
          </a:p>
        </p:txBody>
      </p:sp>
      <p:sp>
        <p:nvSpPr>
          <p:cNvPr id="7" name="Rectangle 27"/>
          <p:cNvSpPr>
            <a:spLocks noGrp="1" noChangeArrowheads="1"/>
          </p:cNvSpPr>
          <p:nvPr>
            <p:ph type="sldNum" sz="quarter" idx="12"/>
          </p:nvPr>
        </p:nvSpPr>
        <p:spPr/>
        <p:txBody>
          <a:bodyPr/>
          <a:lstStyle>
            <a:lvl1pPr>
              <a:defRPr/>
            </a:lvl1pPr>
          </a:lstStyle>
          <a:p>
            <a:fld id="{B530CFEA-050D-4272-BAD2-EE1FFEAFFDBC}" type="slidenum">
              <a:rPr lang="zh-CN" altLang="en-US"/>
              <a:pPr/>
              <a:t>‹#›</a:t>
            </a:fld>
            <a:endParaRPr lang="en-US" altLang="zh-CN"/>
          </a:p>
        </p:txBody>
      </p:sp>
    </p:spTree>
    <p:extLst>
      <p:ext uri="{BB962C8B-B14F-4D97-AF65-F5344CB8AC3E}">
        <p14:creationId xmlns:p14="http://schemas.microsoft.com/office/powerpoint/2010/main" val="447650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30"/>
          <p:cNvSpPr>
            <a:spLocks noGrp="1" noChangeArrowheads="1"/>
          </p:cNvSpPr>
          <p:nvPr>
            <p:ph type="sldNum" sz="quarter" idx="12"/>
          </p:nvPr>
        </p:nvSpPr>
        <p:spPr>
          <a:ln/>
        </p:spPr>
        <p:txBody>
          <a:bodyPr/>
          <a:lstStyle>
            <a:lvl1pPr>
              <a:defRPr/>
            </a:lvl1pPr>
          </a:lstStyle>
          <a:p>
            <a:fld id="{DD687E35-4DAA-4C79-856E-ECE5269F6BB4}" type="slidenum">
              <a:rPr lang="zh-CN" altLang="en-US"/>
              <a:pPr/>
              <a:t>‹#›</a:t>
            </a:fld>
            <a:endParaRPr lang="en-US" altLang="zh-CN"/>
          </a:p>
        </p:txBody>
      </p:sp>
    </p:spTree>
    <p:extLst>
      <p:ext uri="{BB962C8B-B14F-4D97-AF65-F5344CB8AC3E}">
        <p14:creationId xmlns:p14="http://schemas.microsoft.com/office/powerpoint/2010/main" val="202910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30"/>
          <p:cNvSpPr>
            <a:spLocks noGrp="1" noChangeArrowheads="1"/>
          </p:cNvSpPr>
          <p:nvPr>
            <p:ph type="sldNum" sz="quarter" idx="12"/>
          </p:nvPr>
        </p:nvSpPr>
        <p:spPr>
          <a:ln/>
        </p:spPr>
        <p:txBody>
          <a:bodyPr/>
          <a:lstStyle>
            <a:lvl1pPr>
              <a:defRPr/>
            </a:lvl1pPr>
          </a:lstStyle>
          <a:p>
            <a:fld id="{A4BB7D7B-C81A-44F5-A027-6094619AC128}" type="slidenum">
              <a:rPr lang="zh-CN" altLang="en-US"/>
              <a:pPr/>
              <a:t>‹#›</a:t>
            </a:fld>
            <a:endParaRPr lang="en-US" altLang="zh-CN"/>
          </a:p>
        </p:txBody>
      </p:sp>
    </p:spTree>
    <p:extLst>
      <p:ext uri="{BB962C8B-B14F-4D97-AF65-F5344CB8AC3E}">
        <p14:creationId xmlns:p14="http://schemas.microsoft.com/office/powerpoint/2010/main" val="2002684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142860"/>
            <a:ext cx="8229600" cy="1143000"/>
          </a:xfrm>
        </p:spPr>
        <p:txBody>
          <a:bodyPr/>
          <a:lstStyle>
            <a:lvl1pPr>
              <a:defRPr sz="3200"/>
            </a:lvl1pPr>
          </a:lstStyle>
          <a:p>
            <a:r>
              <a:rPr lang="zh-CN" altLang="en-US" dirty="0"/>
              <a:t>单击此处编辑母版标题样式</a:t>
            </a:r>
          </a:p>
        </p:txBody>
      </p:sp>
      <p:sp>
        <p:nvSpPr>
          <p:cNvPr id="3" name="内容占位符 2"/>
          <p:cNvSpPr>
            <a:spLocks noGrp="1"/>
          </p:cNvSpPr>
          <p:nvPr>
            <p:ph idx="1"/>
          </p:nvPr>
        </p:nvSpPr>
        <p:spPr/>
        <p:txBody>
          <a:bodyPr/>
          <a:lstStyle>
            <a:lvl1pPr marL="0">
              <a:defRPr/>
            </a:lvl1pPr>
            <a:lvl2pPr marL="0">
              <a:defRPr/>
            </a:lvl2pPr>
            <a:lvl3pPr marL="0">
              <a:defRPr/>
            </a:lvl3pPr>
            <a:lvl4pPr marL="0">
              <a:defRPr/>
            </a:lvl4pPr>
            <a:lvl5pPr marL="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30"/>
          <p:cNvSpPr>
            <a:spLocks noGrp="1" noChangeArrowheads="1"/>
          </p:cNvSpPr>
          <p:nvPr>
            <p:ph type="sldNum" sz="quarter" idx="12"/>
          </p:nvPr>
        </p:nvSpPr>
        <p:spPr>
          <a:ln/>
        </p:spPr>
        <p:txBody>
          <a:bodyPr/>
          <a:lstStyle>
            <a:lvl1pPr>
              <a:defRPr/>
            </a:lvl1pPr>
          </a:lstStyle>
          <a:p>
            <a:fld id="{51BA80D3-6DDC-4736-8C3F-A32EF3DB3A26}" type="slidenum">
              <a:rPr lang="zh-CN" altLang="en-US"/>
              <a:pPr/>
              <a:t>‹#›</a:t>
            </a:fld>
            <a:endParaRPr lang="en-US" altLang="zh-CN"/>
          </a:p>
        </p:txBody>
      </p:sp>
    </p:spTree>
    <p:extLst>
      <p:ext uri="{BB962C8B-B14F-4D97-AF65-F5344CB8AC3E}">
        <p14:creationId xmlns:p14="http://schemas.microsoft.com/office/powerpoint/2010/main" val="3880663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30"/>
          <p:cNvSpPr>
            <a:spLocks noGrp="1" noChangeArrowheads="1"/>
          </p:cNvSpPr>
          <p:nvPr>
            <p:ph type="sldNum" sz="quarter" idx="12"/>
          </p:nvPr>
        </p:nvSpPr>
        <p:spPr>
          <a:ln/>
        </p:spPr>
        <p:txBody>
          <a:bodyPr/>
          <a:lstStyle>
            <a:lvl1pPr>
              <a:defRPr/>
            </a:lvl1pPr>
          </a:lstStyle>
          <a:p>
            <a:fld id="{2616B4C5-D53C-4794-BF1C-B864048D2F81}" type="slidenum">
              <a:rPr lang="zh-CN" altLang="en-US"/>
              <a:pPr/>
              <a:t>‹#›</a:t>
            </a:fld>
            <a:endParaRPr lang="en-US" altLang="zh-CN"/>
          </a:p>
        </p:txBody>
      </p:sp>
    </p:spTree>
    <p:extLst>
      <p:ext uri="{BB962C8B-B14F-4D97-AF65-F5344CB8AC3E}">
        <p14:creationId xmlns:p14="http://schemas.microsoft.com/office/powerpoint/2010/main" val="338228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30"/>
          <p:cNvSpPr>
            <a:spLocks noGrp="1" noChangeArrowheads="1"/>
          </p:cNvSpPr>
          <p:nvPr>
            <p:ph type="sldNum" sz="quarter" idx="12"/>
          </p:nvPr>
        </p:nvSpPr>
        <p:spPr>
          <a:ln/>
        </p:spPr>
        <p:txBody>
          <a:bodyPr/>
          <a:lstStyle>
            <a:lvl1pPr>
              <a:defRPr/>
            </a:lvl1pPr>
          </a:lstStyle>
          <a:p>
            <a:fld id="{60116CE9-8350-4A48-9AA4-B0CDE5B5914F}" type="slidenum">
              <a:rPr lang="zh-CN" altLang="en-US"/>
              <a:pPr/>
              <a:t>‹#›</a:t>
            </a:fld>
            <a:endParaRPr lang="en-US" altLang="zh-CN"/>
          </a:p>
        </p:txBody>
      </p:sp>
    </p:spTree>
    <p:extLst>
      <p:ext uri="{BB962C8B-B14F-4D97-AF65-F5344CB8AC3E}">
        <p14:creationId xmlns:p14="http://schemas.microsoft.com/office/powerpoint/2010/main" val="171837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30"/>
          <p:cNvSpPr>
            <a:spLocks noGrp="1" noChangeArrowheads="1"/>
          </p:cNvSpPr>
          <p:nvPr>
            <p:ph type="sldNum" sz="quarter" idx="12"/>
          </p:nvPr>
        </p:nvSpPr>
        <p:spPr>
          <a:ln/>
        </p:spPr>
        <p:txBody>
          <a:bodyPr/>
          <a:lstStyle>
            <a:lvl1pPr>
              <a:defRPr/>
            </a:lvl1pPr>
          </a:lstStyle>
          <a:p>
            <a:fld id="{93506BC0-BB71-46C5-ADA1-B6F61592CE37}" type="slidenum">
              <a:rPr lang="zh-CN" altLang="en-US"/>
              <a:pPr/>
              <a:t>‹#›</a:t>
            </a:fld>
            <a:endParaRPr lang="en-US" altLang="zh-CN"/>
          </a:p>
        </p:txBody>
      </p:sp>
    </p:spTree>
    <p:extLst>
      <p:ext uri="{BB962C8B-B14F-4D97-AF65-F5344CB8AC3E}">
        <p14:creationId xmlns:p14="http://schemas.microsoft.com/office/powerpoint/2010/main" val="1168778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30"/>
          <p:cNvSpPr>
            <a:spLocks noGrp="1" noChangeArrowheads="1"/>
          </p:cNvSpPr>
          <p:nvPr>
            <p:ph type="sldNum" sz="quarter" idx="12"/>
          </p:nvPr>
        </p:nvSpPr>
        <p:spPr>
          <a:ln/>
        </p:spPr>
        <p:txBody>
          <a:bodyPr/>
          <a:lstStyle>
            <a:lvl1pPr>
              <a:defRPr/>
            </a:lvl1pPr>
          </a:lstStyle>
          <a:p>
            <a:fld id="{59352422-2D2B-426A-B963-2D65FF95D504}" type="slidenum">
              <a:rPr lang="zh-CN" altLang="en-US"/>
              <a:pPr/>
              <a:t>‹#›</a:t>
            </a:fld>
            <a:endParaRPr lang="en-US" altLang="zh-CN"/>
          </a:p>
        </p:txBody>
      </p:sp>
    </p:spTree>
    <p:extLst>
      <p:ext uri="{BB962C8B-B14F-4D97-AF65-F5344CB8AC3E}">
        <p14:creationId xmlns:p14="http://schemas.microsoft.com/office/powerpoint/2010/main" val="3858393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30"/>
          <p:cNvSpPr>
            <a:spLocks noGrp="1" noChangeArrowheads="1"/>
          </p:cNvSpPr>
          <p:nvPr>
            <p:ph type="sldNum" sz="quarter" idx="12"/>
          </p:nvPr>
        </p:nvSpPr>
        <p:spPr>
          <a:ln/>
        </p:spPr>
        <p:txBody>
          <a:bodyPr/>
          <a:lstStyle>
            <a:lvl1pPr>
              <a:defRPr/>
            </a:lvl1pPr>
          </a:lstStyle>
          <a:p>
            <a:fld id="{8805EE6B-99D1-4770-95B2-3BA0695FDD57}" type="slidenum">
              <a:rPr lang="zh-CN" altLang="en-US"/>
              <a:pPr/>
              <a:t>‹#›</a:t>
            </a:fld>
            <a:endParaRPr lang="en-US" altLang="zh-CN"/>
          </a:p>
        </p:txBody>
      </p:sp>
    </p:spTree>
    <p:extLst>
      <p:ext uri="{BB962C8B-B14F-4D97-AF65-F5344CB8AC3E}">
        <p14:creationId xmlns:p14="http://schemas.microsoft.com/office/powerpoint/2010/main" val="395809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30"/>
          <p:cNvSpPr>
            <a:spLocks noGrp="1" noChangeArrowheads="1"/>
          </p:cNvSpPr>
          <p:nvPr>
            <p:ph type="sldNum" sz="quarter" idx="12"/>
          </p:nvPr>
        </p:nvSpPr>
        <p:spPr>
          <a:ln/>
        </p:spPr>
        <p:txBody>
          <a:bodyPr/>
          <a:lstStyle>
            <a:lvl1pPr>
              <a:defRPr/>
            </a:lvl1pPr>
          </a:lstStyle>
          <a:p>
            <a:fld id="{7F183DAF-9515-4BDE-A291-E68ED7E4054F}" type="slidenum">
              <a:rPr lang="zh-CN" altLang="en-US"/>
              <a:pPr/>
              <a:t>‹#›</a:t>
            </a:fld>
            <a:endParaRPr lang="en-US" altLang="zh-CN"/>
          </a:p>
        </p:txBody>
      </p:sp>
    </p:spTree>
    <p:extLst>
      <p:ext uri="{BB962C8B-B14F-4D97-AF65-F5344CB8AC3E}">
        <p14:creationId xmlns:p14="http://schemas.microsoft.com/office/powerpoint/2010/main" val="3941803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28"/>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29"/>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30"/>
          <p:cNvSpPr>
            <a:spLocks noGrp="1" noChangeArrowheads="1"/>
          </p:cNvSpPr>
          <p:nvPr>
            <p:ph type="sldNum" sz="quarter" idx="12"/>
          </p:nvPr>
        </p:nvSpPr>
        <p:spPr>
          <a:ln/>
        </p:spPr>
        <p:txBody>
          <a:bodyPr/>
          <a:lstStyle>
            <a:lvl1pPr>
              <a:defRPr/>
            </a:lvl1pPr>
          </a:lstStyle>
          <a:p>
            <a:fld id="{DFF108D8-FA8E-4194-B68B-5899322F0D33}" type="slidenum">
              <a:rPr lang="zh-CN" altLang="en-US"/>
              <a:pPr/>
              <a:t>‹#›</a:t>
            </a:fld>
            <a:endParaRPr lang="en-US" altLang="zh-CN"/>
          </a:p>
        </p:txBody>
      </p:sp>
    </p:spTree>
    <p:extLst>
      <p:ext uri="{BB962C8B-B14F-4D97-AF65-F5344CB8AC3E}">
        <p14:creationId xmlns:p14="http://schemas.microsoft.com/office/powerpoint/2010/main" val="692082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1026" name="图片 11" descr="ppt4-2.JPG"/>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6" name="Rectangle 28"/>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ea typeface="宋体" pitchFamily="2" charset="-122"/>
              </a:defRPr>
            </a:lvl1pPr>
          </a:lstStyle>
          <a:p>
            <a:pPr>
              <a:defRPr/>
            </a:pPr>
            <a:endParaRPr lang="en-US" altLang="zh-CN"/>
          </a:p>
        </p:txBody>
      </p:sp>
      <p:sp>
        <p:nvSpPr>
          <p:cNvPr id="2077" name="Rectangle 29"/>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ea typeface="宋体" pitchFamily="2" charset="-122"/>
              </a:defRPr>
            </a:lvl1pPr>
          </a:lstStyle>
          <a:p>
            <a:pPr>
              <a:defRPr/>
            </a:pPr>
            <a:endParaRPr lang="en-US" altLang="zh-CN"/>
          </a:p>
        </p:txBody>
      </p:sp>
      <p:sp>
        <p:nvSpPr>
          <p:cNvPr id="2078" name="Rectangle 30"/>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B1205E2C-DD41-4D6F-AF47-9EC32062229A}" type="slidenum">
              <a:rPr lang="zh-CN" altLang="en-US"/>
              <a:pPr/>
              <a:t>‹#›</a:t>
            </a:fld>
            <a:endParaRPr lang="en-US" altLang="zh-CN"/>
          </a:p>
        </p:txBody>
      </p:sp>
      <p:sp>
        <p:nvSpPr>
          <p:cNvPr id="1030" name="Rectangle 31"/>
          <p:cNvSpPr>
            <a:spLocks noGrp="1" noChangeArrowheads="1"/>
          </p:cNvSpPr>
          <p:nvPr>
            <p:ph type="title"/>
          </p:nvPr>
        </p:nvSpPr>
        <p:spPr bwMode="auto">
          <a:xfrm>
            <a:off x="414338" y="488950"/>
            <a:ext cx="8229600"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单击此处添加标题</a:t>
            </a:r>
          </a:p>
        </p:txBody>
      </p:sp>
      <p:sp>
        <p:nvSpPr>
          <p:cNvPr id="1031" name="Rectangle 32"/>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zh-CN" altLang="en-US"/>
          </a:p>
        </p:txBody>
      </p:sp>
    </p:spTree>
  </p:cSld>
  <p:clrMap bg1="dk2" tx1="lt1" bg2="dk1" tx2="lt2" accent1="accent1" accent2="accent2" accent3="accent3" accent4="accent4" accent5="accent5" accent6="accent6" hlink="hlink" folHlink="folHlink"/>
  <p:sldLayoutIdLst>
    <p:sldLayoutId id="2147484152" r:id="rId1"/>
    <p:sldLayoutId id="2147484142" r:id="rId2"/>
    <p:sldLayoutId id="2147484143" r:id="rId3"/>
    <p:sldLayoutId id="2147484144" r:id="rId4"/>
    <p:sldLayoutId id="2147484145" r:id="rId5"/>
    <p:sldLayoutId id="2147484146" r:id="rId6"/>
    <p:sldLayoutId id="2147484147" r:id="rId7"/>
    <p:sldLayoutId id="2147484148" r:id="rId8"/>
    <p:sldLayoutId id="2147484149" r:id="rId9"/>
    <p:sldLayoutId id="2147484150" r:id="rId10"/>
    <p:sldLayoutId id="2147484151" r:id="rId11"/>
  </p:sldLayoutIdLst>
  <p:txStyles>
    <p:titleStyle>
      <a:lvl1pPr algn="l" rtl="0" eaLnBrk="0" fontAlgn="base" hangingPunct="0">
        <a:spcBef>
          <a:spcPct val="0"/>
        </a:spcBef>
        <a:spcAft>
          <a:spcPct val="0"/>
        </a:spcAft>
        <a:defRPr sz="3200">
          <a:solidFill>
            <a:schemeClr val="tx1"/>
          </a:solidFill>
          <a:latin typeface="黑体" pitchFamily="2" charset="-122"/>
          <a:ea typeface="黑体" pitchFamily="2" charset="-122"/>
          <a:cs typeface="+mj-cs"/>
        </a:defRPr>
      </a:lvl1pPr>
      <a:lvl2pPr algn="l" rtl="0" eaLnBrk="0" fontAlgn="base" hangingPunct="0">
        <a:spcBef>
          <a:spcPct val="0"/>
        </a:spcBef>
        <a:spcAft>
          <a:spcPct val="0"/>
        </a:spcAft>
        <a:defRPr sz="3200">
          <a:solidFill>
            <a:schemeClr val="tx1"/>
          </a:solidFill>
          <a:latin typeface="黑体" pitchFamily="2" charset="-122"/>
          <a:ea typeface="黑体" pitchFamily="2" charset="-122"/>
        </a:defRPr>
      </a:lvl2pPr>
      <a:lvl3pPr algn="l" rtl="0" eaLnBrk="0" fontAlgn="base" hangingPunct="0">
        <a:spcBef>
          <a:spcPct val="0"/>
        </a:spcBef>
        <a:spcAft>
          <a:spcPct val="0"/>
        </a:spcAft>
        <a:defRPr sz="3200">
          <a:solidFill>
            <a:schemeClr val="tx1"/>
          </a:solidFill>
          <a:latin typeface="黑体" pitchFamily="2" charset="-122"/>
          <a:ea typeface="黑体" pitchFamily="2" charset="-122"/>
        </a:defRPr>
      </a:lvl3pPr>
      <a:lvl4pPr algn="l" rtl="0" eaLnBrk="0" fontAlgn="base" hangingPunct="0">
        <a:spcBef>
          <a:spcPct val="0"/>
        </a:spcBef>
        <a:spcAft>
          <a:spcPct val="0"/>
        </a:spcAft>
        <a:defRPr sz="3200">
          <a:solidFill>
            <a:schemeClr val="tx1"/>
          </a:solidFill>
          <a:latin typeface="黑体" pitchFamily="2" charset="-122"/>
          <a:ea typeface="黑体" pitchFamily="2" charset="-122"/>
        </a:defRPr>
      </a:lvl4pPr>
      <a:lvl5pPr algn="l" rtl="0" eaLnBrk="0" fontAlgn="base" hangingPunct="0">
        <a:spcBef>
          <a:spcPct val="0"/>
        </a:spcBef>
        <a:spcAft>
          <a:spcPct val="0"/>
        </a:spcAft>
        <a:defRPr sz="3200">
          <a:solidFill>
            <a:schemeClr val="tx1"/>
          </a:solidFill>
          <a:latin typeface="黑体" pitchFamily="2" charset="-122"/>
          <a:ea typeface="黑体" pitchFamily="2" charset="-122"/>
        </a:defRPr>
      </a:lvl5pPr>
      <a:lvl6pPr marL="457200" algn="l" rtl="0" eaLnBrk="1" fontAlgn="base" hangingPunct="1">
        <a:spcBef>
          <a:spcPct val="0"/>
        </a:spcBef>
        <a:spcAft>
          <a:spcPct val="0"/>
        </a:spcAft>
        <a:defRPr sz="4400">
          <a:solidFill>
            <a:srgbClr val="A50021"/>
          </a:solidFill>
          <a:latin typeface="Times New Roman" pitchFamily="18" charset="0"/>
        </a:defRPr>
      </a:lvl6pPr>
      <a:lvl7pPr marL="914400" algn="l" rtl="0" eaLnBrk="1" fontAlgn="base" hangingPunct="1">
        <a:spcBef>
          <a:spcPct val="0"/>
        </a:spcBef>
        <a:spcAft>
          <a:spcPct val="0"/>
        </a:spcAft>
        <a:defRPr sz="4400">
          <a:solidFill>
            <a:srgbClr val="A50021"/>
          </a:solidFill>
          <a:latin typeface="Times New Roman" pitchFamily="18" charset="0"/>
        </a:defRPr>
      </a:lvl7pPr>
      <a:lvl8pPr marL="1371600" algn="l" rtl="0" eaLnBrk="1" fontAlgn="base" hangingPunct="1">
        <a:spcBef>
          <a:spcPct val="0"/>
        </a:spcBef>
        <a:spcAft>
          <a:spcPct val="0"/>
        </a:spcAft>
        <a:defRPr sz="4400">
          <a:solidFill>
            <a:srgbClr val="A50021"/>
          </a:solidFill>
          <a:latin typeface="Times New Roman" pitchFamily="18" charset="0"/>
        </a:defRPr>
      </a:lvl8pPr>
      <a:lvl9pPr marL="1828800" algn="l" rtl="0" eaLnBrk="1" fontAlgn="base" hangingPunct="1">
        <a:spcBef>
          <a:spcPct val="0"/>
        </a:spcBef>
        <a:spcAft>
          <a:spcPct val="0"/>
        </a:spcAft>
        <a:defRPr sz="4400">
          <a:solidFill>
            <a:srgbClr val="A50021"/>
          </a:solidFill>
          <a:latin typeface="Times New Roman" pitchFamily="18" charset="0"/>
        </a:defRPr>
      </a:lvl9pPr>
    </p:titleStyle>
    <p:bodyStyle>
      <a:lvl1pPr marL="342900" indent="-342900" algn="l" rtl="0" eaLnBrk="0" fontAlgn="base" hangingPunct="0">
        <a:spcBef>
          <a:spcPct val="20000"/>
        </a:spcBef>
        <a:spcAft>
          <a:spcPct val="0"/>
        </a:spcAft>
        <a:buClr>
          <a:srgbClr val="A50021"/>
        </a:buClr>
        <a:buFont typeface="Wingdings" panose="05000000000000000000" pitchFamily="2" charset="2"/>
        <a:buChar char="•"/>
        <a:defRPr sz="2800">
          <a:solidFill>
            <a:schemeClr val="bg2"/>
          </a:solidFill>
          <a:latin typeface="+mn-lt"/>
          <a:ea typeface="+mn-ea"/>
          <a:cs typeface="+mn-cs"/>
        </a:defRPr>
      </a:lvl1pPr>
      <a:lvl2pPr marL="742950" indent="-285750" algn="l" rtl="0" eaLnBrk="0" fontAlgn="base" hangingPunct="0">
        <a:spcBef>
          <a:spcPct val="20000"/>
        </a:spcBef>
        <a:spcAft>
          <a:spcPct val="0"/>
        </a:spcAft>
        <a:buClr>
          <a:srgbClr val="A50021"/>
        </a:buClr>
        <a:buFont typeface="Wingdings" panose="05000000000000000000" pitchFamily="2" charset="2"/>
        <a:buChar char="q"/>
        <a:defRPr sz="2400">
          <a:solidFill>
            <a:schemeClr val="bg2"/>
          </a:solidFill>
          <a:latin typeface="+mn-lt"/>
        </a:defRPr>
      </a:lvl2pPr>
      <a:lvl3pPr marL="1143000" indent="-228600" algn="l" rtl="0" eaLnBrk="0" fontAlgn="base" hangingPunct="0">
        <a:spcBef>
          <a:spcPct val="20000"/>
        </a:spcBef>
        <a:spcAft>
          <a:spcPct val="0"/>
        </a:spcAft>
        <a:buClr>
          <a:srgbClr val="A50021"/>
        </a:buClr>
        <a:buFont typeface="Wingdings" panose="05000000000000000000" pitchFamily="2" charset="2"/>
        <a:buChar char="q"/>
        <a:defRPr sz="2000">
          <a:solidFill>
            <a:schemeClr val="bg2"/>
          </a:solidFill>
          <a:latin typeface="+mn-lt"/>
        </a:defRPr>
      </a:lvl3pPr>
      <a:lvl4pPr marL="1600200" indent="-228600" algn="l" rtl="0" eaLnBrk="0" fontAlgn="base" hangingPunct="0">
        <a:spcBef>
          <a:spcPct val="20000"/>
        </a:spcBef>
        <a:spcAft>
          <a:spcPct val="0"/>
        </a:spcAft>
        <a:buClr>
          <a:srgbClr val="A50021"/>
        </a:buClr>
        <a:buFont typeface="Wingdings" panose="05000000000000000000" pitchFamily="2" charset="2"/>
        <a:buChar char="q"/>
        <a:defRPr sz="2000">
          <a:solidFill>
            <a:schemeClr val="bg2"/>
          </a:solidFill>
          <a:latin typeface="+mn-lt"/>
        </a:defRPr>
      </a:lvl4pPr>
      <a:lvl5pPr marL="2057400" indent="-228600" algn="l" rtl="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mn-lt"/>
        </a:defRPr>
      </a:lvl5pPr>
      <a:lvl6pPr marL="25146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6pPr>
      <a:lvl7pPr marL="29718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7pPr>
      <a:lvl8pPr marL="34290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8pPr>
      <a:lvl9pPr marL="38862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ctrTitle"/>
          </p:nvPr>
        </p:nvSpPr>
        <p:spPr>
          <a:xfrm>
            <a:off x="179388" y="2428875"/>
            <a:ext cx="8569325" cy="1071563"/>
          </a:xfrm>
        </p:spPr>
        <p:txBody>
          <a:bodyPr/>
          <a:lstStyle/>
          <a:p>
            <a:pPr algn="ctr" eaLnBrk="1" hangingPunct="1">
              <a:defRPr/>
            </a:pPr>
            <a:r>
              <a:rPr lang="zh-CN" altLang="en-US" sz="4200" dirty="0">
                <a:solidFill>
                  <a:schemeClr val="accent4">
                    <a:lumMod val="20000"/>
                    <a:lumOff val="80000"/>
                  </a:schemeClr>
                </a:solidFill>
              </a:rPr>
              <a:t>第</a:t>
            </a:r>
            <a:r>
              <a:rPr lang="en-US" altLang="zh-CN" sz="4200" dirty="0">
                <a:solidFill>
                  <a:schemeClr val="accent4">
                    <a:lumMod val="20000"/>
                    <a:lumOff val="80000"/>
                  </a:schemeClr>
                </a:solidFill>
              </a:rPr>
              <a:t>2</a:t>
            </a:r>
            <a:r>
              <a:rPr lang="zh-CN" altLang="en-US" sz="4200" dirty="0">
                <a:solidFill>
                  <a:schemeClr val="accent4">
                    <a:lumMod val="20000"/>
                    <a:lumOff val="80000"/>
                  </a:schemeClr>
                </a:solidFill>
              </a:rPr>
              <a:t>章 需求方法的发展</a:t>
            </a:r>
            <a:br>
              <a:rPr lang="en-US" altLang="zh-CN" sz="3600" dirty="0">
                <a:solidFill>
                  <a:schemeClr val="accent4">
                    <a:lumMod val="20000"/>
                    <a:lumOff val="80000"/>
                  </a:schemeClr>
                </a:solidFill>
              </a:rPr>
            </a:br>
            <a:endParaRPr lang="zh-CN" altLang="en-US" sz="3600" b="0" dirty="0">
              <a:solidFill>
                <a:schemeClr val="accent4">
                  <a:lumMod val="20000"/>
                  <a:lumOff val="80000"/>
                </a:schemeClr>
              </a:solidFill>
              <a:cs typeface="+mn-cs"/>
            </a:endParaRPr>
          </a:p>
        </p:txBody>
      </p:sp>
      <p:sp>
        <p:nvSpPr>
          <p:cNvPr id="4" name="Rectangle 2"/>
          <p:cNvSpPr txBox="1">
            <a:spLocks noChangeArrowheads="1"/>
          </p:cNvSpPr>
          <p:nvPr/>
        </p:nvSpPr>
        <p:spPr bwMode="auto">
          <a:xfrm>
            <a:off x="2051050" y="4941888"/>
            <a:ext cx="5545138" cy="107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800" b="1">
                <a:solidFill>
                  <a:schemeClr val="tx1"/>
                </a:solidFill>
                <a:latin typeface="黑体" pitchFamily="2" charset="-122"/>
                <a:ea typeface="黑体" pitchFamily="2" charset="-122"/>
                <a:cs typeface="+mj-cs"/>
              </a:defRPr>
            </a:lvl1pPr>
            <a:lvl2pPr algn="l" rtl="0" eaLnBrk="0" fontAlgn="base" hangingPunct="0">
              <a:spcBef>
                <a:spcPct val="0"/>
              </a:spcBef>
              <a:spcAft>
                <a:spcPct val="0"/>
              </a:spcAft>
              <a:defRPr sz="3200">
                <a:solidFill>
                  <a:schemeClr val="tx1"/>
                </a:solidFill>
                <a:latin typeface="黑体" pitchFamily="2" charset="-122"/>
                <a:ea typeface="黑体" pitchFamily="2" charset="-122"/>
              </a:defRPr>
            </a:lvl2pPr>
            <a:lvl3pPr algn="l" rtl="0" eaLnBrk="0" fontAlgn="base" hangingPunct="0">
              <a:spcBef>
                <a:spcPct val="0"/>
              </a:spcBef>
              <a:spcAft>
                <a:spcPct val="0"/>
              </a:spcAft>
              <a:defRPr sz="3200">
                <a:solidFill>
                  <a:schemeClr val="tx1"/>
                </a:solidFill>
                <a:latin typeface="黑体" pitchFamily="2" charset="-122"/>
                <a:ea typeface="黑体" pitchFamily="2" charset="-122"/>
              </a:defRPr>
            </a:lvl3pPr>
            <a:lvl4pPr algn="l" rtl="0" eaLnBrk="0" fontAlgn="base" hangingPunct="0">
              <a:spcBef>
                <a:spcPct val="0"/>
              </a:spcBef>
              <a:spcAft>
                <a:spcPct val="0"/>
              </a:spcAft>
              <a:defRPr sz="3200">
                <a:solidFill>
                  <a:schemeClr val="tx1"/>
                </a:solidFill>
                <a:latin typeface="黑体" pitchFamily="2" charset="-122"/>
                <a:ea typeface="黑体" pitchFamily="2" charset="-122"/>
              </a:defRPr>
            </a:lvl4pPr>
            <a:lvl5pPr algn="l" rtl="0" eaLnBrk="0" fontAlgn="base" hangingPunct="0">
              <a:spcBef>
                <a:spcPct val="0"/>
              </a:spcBef>
              <a:spcAft>
                <a:spcPct val="0"/>
              </a:spcAft>
              <a:defRPr sz="3200">
                <a:solidFill>
                  <a:schemeClr val="tx1"/>
                </a:solidFill>
                <a:latin typeface="黑体" pitchFamily="2" charset="-122"/>
                <a:ea typeface="黑体" pitchFamily="2" charset="-122"/>
              </a:defRPr>
            </a:lvl5pPr>
            <a:lvl6pPr marL="457200" algn="l" rtl="0" eaLnBrk="1" fontAlgn="base" hangingPunct="1">
              <a:spcBef>
                <a:spcPct val="0"/>
              </a:spcBef>
              <a:spcAft>
                <a:spcPct val="0"/>
              </a:spcAft>
              <a:defRPr sz="4400">
                <a:solidFill>
                  <a:srgbClr val="A50021"/>
                </a:solidFill>
                <a:latin typeface="Times New Roman" pitchFamily="18" charset="0"/>
              </a:defRPr>
            </a:lvl6pPr>
            <a:lvl7pPr marL="914400" algn="l" rtl="0" eaLnBrk="1" fontAlgn="base" hangingPunct="1">
              <a:spcBef>
                <a:spcPct val="0"/>
              </a:spcBef>
              <a:spcAft>
                <a:spcPct val="0"/>
              </a:spcAft>
              <a:defRPr sz="4400">
                <a:solidFill>
                  <a:srgbClr val="A50021"/>
                </a:solidFill>
                <a:latin typeface="Times New Roman" pitchFamily="18" charset="0"/>
              </a:defRPr>
            </a:lvl7pPr>
            <a:lvl8pPr marL="1371600" algn="l" rtl="0" eaLnBrk="1" fontAlgn="base" hangingPunct="1">
              <a:spcBef>
                <a:spcPct val="0"/>
              </a:spcBef>
              <a:spcAft>
                <a:spcPct val="0"/>
              </a:spcAft>
              <a:defRPr sz="4400">
                <a:solidFill>
                  <a:srgbClr val="A50021"/>
                </a:solidFill>
                <a:latin typeface="Times New Roman" pitchFamily="18" charset="0"/>
              </a:defRPr>
            </a:lvl8pPr>
            <a:lvl9pPr marL="1828800" algn="l" rtl="0" eaLnBrk="1" fontAlgn="base" hangingPunct="1">
              <a:spcBef>
                <a:spcPct val="0"/>
              </a:spcBef>
              <a:spcAft>
                <a:spcPct val="0"/>
              </a:spcAft>
              <a:defRPr sz="4400">
                <a:solidFill>
                  <a:srgbClr val="A50021"/>
                </a:solidFill>
                <a:latin typeface="Times New Roman" pitchFamily="18" charset="0"/>
              </a:defRPr>
            </a:lvl9pPr>
          </a:lstStyle>
          <a:p>
            <a:pPr algn="ctr" eaLnBrk="1" hangingPunct="1">
              <a:defRPr/>
            </a:pPr>
            <a:r>
              <a:rPr lang="zh-CN" altLang="en-US" sz="2800" b="0" kern="0" dirty="0">
                <a:solidFill>
                  <a:schemeClr val="tx1">
                    <a:lumMod val="10000"/>
                  </a:schemeClr>
                </a:solidFill>
                <a:latin typeface="华文行楷" panose="02010800040101010101" pitchFamily="2" charset="-122"/>
                <a:ea typeface="华文行楷" panose="02010800040101010101" pitchFamily="2" charset="-122"/>
              </a:rPr>
              <a:t>吴春雷</a:t>
            </a:r>
            <a:endParaRPr lang="en-US" altLang="zh-CN" sz="2800" b="0" kern="0" dirty="0">
              <a:solidFill>
                <a:schemeClr val="tx1">
                  <a:lumMod val="10000"/>
                </a:schemeClr>
              </a:solidFill>
              <a:latin typeface="华文行楷" panose="02010800040101010101" pitchFamily="2" charset="-122"/>
              <a:ea typeface="华文行楷" panose="02010800040101010101" pitchFamily="2" charset="-122"/>
            </a:endParaRPr>
          </a:p>
          <a:p>
            <a:pPr algn="ctr" eaLnBrk="1" hangingPunct="1">
              <a:defRPr/>
            </a:pPr>
            <a:r>
              <a:rPr lang="zh-CN" altLang="en-US" sz="2800" b="0" kern="0" dirty="0">
                <a:solidFill>
                  <a:schemeClr val="tx1">
                    <a:lumMod val="10000"/>
                  </a:schemeClr>
                </a:solidFill>
                <a:latin typeface="华文行楷" panose="02010800040101010101" pitchFamily="2" charset="-122"/>
                <a:ea typeface="华文行楷" panose="02010800040101010101" pitchFamily="2" charset="-122"/>
              </a:rPr>
              <a:t>软件工程系</a:t>
            </a:r>
            <a:endParaRPr lang="en-US" altLang="zh-CN" sz="2800" b="0" kern="0" dirty="0">
              <a:solidFill>
                <a:schemeClr val="tx1">
                  <a:lumMod val="10000"/>
                </a:schemeClr>
              </a:solidFill>
              <a:latin typeface="华文行楷" panose="02010800040101010101" pitchFamily="2" charset="-122"/>
              <a:ea typeface="华文行楷" panose="0201080004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瀑布模型 </a:t>
            </a:r>
          </a:p>
        </p:txBody>
      </p:sp>
      <p:sp>
        <p:nvSpPr>
          <p:cNvPr id="1229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温斯顿</a:t>
            </a:r>
            <a:r>
              <a:rPr lang="en-US" altLang="zh-CN" sz="2400" b="1">
                <a:latin typeface="宋体" panose="02010600030101010101" pitchFamily="2" charset="-122"/>
                <a:ea typeface="宋体" panose="02010600030101010101" pitchFamily="2" charset="-122"/>
              </a:rPr>
              <a:t>•</a:t>
            </a:r>
            <a:r>
              <a:rPr lang="zh-CN" altLang="zh-CN" sz="2400" b="1">
                <a:latin typeface="宋体" panose="02010600030101010101" pitchFamily="2" charset="-122"/>
                <a:ea typeface="宋体" panose="02010600030101010101" pitchFamily="2" charset="-122"/>
              </a:rPr>
              <a:t>罗伊斯（</a:t>
            </a:r>
            <a:r>
              <a:rPr lang="en-US" altLang="zh-CN" sz="2400" b="1">
                <a:latin typeface="宋体" panose="02010600030101010101" pitchFamily="2" charset="-122"/>
                <a:ea typeface="宋体" panose="02010600030101010101" pitchFamily="2" charset="-122"/>
              </a:rPr>
              <a:t>Winston Royce</a:t>
            </a:r>
            <a:r>
              <a:rPr lang="zh-CN" altLang="zh-CN" sz="2400" b="1">
                <a:latin typeface="宋体" panose="02010600030101010101" pitchFamily="2" charset="-122"/>
                <a:ea typeface="宋体" panose="02010600030101010101" pitchFamily="2" charset="-122"/>
              </a:rPr>
              <a:t>）在</a:t>
            </a:r>
            <a:r>
              <a:rPr lang="en-US" altLang="zh-CN" sz="2400" b="1">
                <a:latin typeface="宋体" panose="02010600030101010101" pitchFamily="2" charset="-122"/>
                <a:ea typeface="宋体" panose="02010600030101010101" pitchFamily="2" charset="-122"/>
              </a:rPr>
              <a:t>1970</a:t>
            </a:r>
            <a:r>
              <a:rPr lang="zh-CN" altLang="zh-CN" sz="2400" b="1">
                <a:latin typeface="宋体" panose="02010600030101010101" pitchFamily="2" charset="-122"/>
                <a:ea typeface="宋体" panose="02010600030101010101" pitchFamily="2" charset="-122"/>
              </a:rPr>
              <a:t>年提出的，是最早的软件开发模型</a:t>
            </a:r>
            <a:endParaRPr lang="en-US" altLang="zh-CN" sz="24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直到</a:t>
            </a:r>
            <a:r>
              <a:rPr lang="en-US" altLang="zh-CN" sz="2400" b="1">
                <a:latin typeface="宋体" panose="02010600030101010101" pitchFamily="2" charset="-122"/>
                <a:ea typeface="宋体" panose="02010600030101010101" pitchFamily="2" charset="-122"/>
              </a:rPr>
              <a:t>80</a:t>
            </a:r>
            <a:r>
              <a:rPr lang="zh-CN" altLang="zh-CN" sz="2400" b="1">
                <a:latin typeface="宋体" panose="02010600030101010101" pitchFamily="2" charset="-122"/>
                <a:ea typeface="宋体" panose="02010600030101010101" pitchFamily="2" charset="-122"/>
              </a:rPr>
              <a:t>年代早期，它一直是唯一被广泛采用的</a:t>
            </a:r>
            <a:r>
              <a:rPr lang="en-US" altLang="zh-CN" sz="2400" b="1">
                <a:latin typeface="宋体" panose="02010600030101010101" pitchFamily="2" charset="-122"/>
                <a:ea typeface="宋体" panose="02010600030101010101" pitchFamily="2" charset="-122"/>
              </a:rPr>
              <a:t>软件开发模型</a:t>
            </a:r>
          </a:p>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瀑布模型提供了软件开发的基本框架，在</a:t>
            </a:r>
            <a:r>
              <a:rPr lang="en-US" altLang="zh-CN" sz="2400" b="1">
                <a:latin typeface="宋体" panose="02010600030101010101" pitchFamily="2" charset="-122"/>
                <a:ea typeface="宋体" panose="02010600030101010101" pitchFamily="2" charset="-122"/>
              </a:rPr>
              <a:t>软件工程</a:t>
            </a:r>
            <a:r>
              <a:rPr lang="zh-CN" altLang="zh-CN" sz="2400" b="1">
                <a:latin typeface="宋体" panose="02010600030101010101" pitchFamily="2" charset="-122"/>
                <a:ea typeface="宋体" panose="02010600030101010101" pitchFamily="2" charset="-122"/>
              </a:rPr>
              <a:t>中占有非常重要的地位</a:t>
            </a:r>
            <a:endParaRPr lang="en-US" altLang="zh-CN" sz="2400" b="1">
              <a:latin typeface="宋体" panose="02010600030101010101" pitchFamily="2" charset="-122"/>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瀑布模型</a:t>
            </a:r>
            <a:r>
              <a:rPr lang="zh-CN" altLang="zh-CN" b="1">
                <a:latin typeface="黑体" panose="02010609060101010101" pitchFamily="49" charset="-122"/>
                <a:ea typeface="黑体" panose="02010609060101010101" pitchFamily="49" charset="-122"/>
              </a:rPr>
              <a:t>的核心思想</a:t>
            </a:r>
            <a:endParaRPr lang="zh-CN" altLang="en-US" b="1">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391525"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sz="2400" b="1" dirty="0">
                <a:latin typeface="宋体" panose="02010600030101010101" pitchFamily="2" charset="-122"/>
                <a:ea typeface="宋体" panose="02010600030101010101" pitchFamily="2" charset="-122"/>
              </a:rPr>
              <a:t>核心思想：</a:t>
            </a:r>
            <a:r>
              <a:rPr lang="zh-CN" altLang="zh-CN" sz="2400" b="1" dirty="0">
                <a:latin typeface="宋体" panose="02010600030101010101" pitchFamily="2" charset="-122"/>
                <a:ea typeface="宋体" panose="02010600030101010101" pitchFamily="2" charset="-122"/>
              </a:rPr>
              <a:t>按</a:t>
            </a:r>
            <a:r>
              <a:rPr lang="zh-CN" altLang="zh-CN" sz="2400" b="1" dirty="0">
                <a:solidFill>
                  <a:srgbClr val="FF0000"/>
                </a:solidFill>
                <a:latin typeface="宋体" panose="02010600030101010101" pitchFamily="2" charset="-122"/>
                <a:ea typeface="宋体" panose="02010600030101010101" pitchFamily="2" charset="-122"/>
              </a:rPr>
              <a:t>工序将问题化简</a:t>
            </a:r>
            <a:r>
              <a:rPr lang="zh-CN" altLang="zh-CN" sz="2400" b="1" dirty="0">
                <a:latin typeface="宋体" panose="02010600030101010101" pitchFamily="2" charset="-122"/>
                <a:ea typeface="宋体" panose="02010600030101010101" pitchFamily="2" charset="-122"/>
              </a:rPr>
              <a:t>，逻辑设计与物理实现分开</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将软件生命周期划分为</a:t>
            </a:r>
            <a:r>
              <a:rPr lang="zh-CN" altLang="en-US" sz="24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制定计划</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需求分析</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软件设计</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代码编写</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软件测试</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软件维护</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自上而下、相互衔接的固定次序</a:t>
            </a:r>
            <a:r>
              <a:rPr lang="en-US" altLang="zh-CN" sz="2400" b="1" dirty="0">
                <a:latin typeface="宋体" panose="02010600030101010101" pitchFamily="2" charset="-122"/>
                <a:ea typeface="宋体" panose="02010600030101010101" pitchFamily="2" charset="-122"/>
              </a:rPr>
              <a:t> </a:t>
            </a:r>
          </a:p>
          <a:p>
            <a:pPr marL="457200" indent="-457200"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只有当一个阶段的文档编制好并获得</a:t>
            </a:r>
            <a:r>
              <a:rPr lang="en-US" altLang="zh-CN" sz="2400" b="1" dirty="0">
                <a:latin typeface="宋体" panose="02010600030101010101" pitchFamily="2" charset="-122"/>
                <a:ea typeface="宋体" panose="02010600030101010101" pitchFamily="2" charset="-122"/>
              </a:rPr>
              <a:t>SQA</a:t>
            </a:r>
            <a:r>
              <a:rPr lang="zh-CN" altLang="zh-CN" sz="2400" b="1" dirty="0">
                <a:latin typeface="宋体" panose="02010600030101010101" pitchFamily="2" charset="-122"/>
                <a:ea typeface="宋体" panose="02010600030101010101" pitchFamily="2" charset="-122"/>
              </a:rPr>
              <a:t>小组的确认后才可以进入下一个阶段。通过强制提供规约文档来确保各个阶段很好的完成任务。</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en-US" altLang="zh-CN" sz="2400" b="1" dirty="0">
              <a:latin typeface="宋体" panose="02010600030101010101" pitchFamily="2" charset="-122"/>
              <a:ea typeface="宋体" panose="02010600030101010101" pitchFamily="2" charset="-122"/>
            </a:endParaRPr>
          </a:p>
          <a:p>
            <a:pPr indent="0" eaLnBrk="1" hangingPunct="1">
              <a:lnSpc>
                <a:spcPct val="150000"/>
              </a:lnSpc>
              <a:buSzPct val="70000"/>
              <a:buFont typeface="Wingdings" panose="05000000000000000000" pitchFamily="2" charset="2"/>
              <a:buNone/>
              <a:defRPr/>
            </a:pPr>
            <a:endParaRPr lang="en-US" altLang="zh-CN" sz="2400" b="1" dirty="0">
              <a:latin typeface="宋体" panose="02010600030101010101" pitchFamily="2" charset="-122"/>
              <a:ea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瀑布模型的优点</a:t>
            </a:r>
          </a:p>
        </p:txBody>
      </p:sp>
      <p:sp>
        <p:nvSpPr>
          <p:cNvPr id="1433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是一个阶段性的软件开发模型，通过使用里程碑，使每个阶段具有可识别的起点和终点。</a:t>
            </a:r>
            <a:endParaRPr lang="en-US" altLang="zh-CN" sz="24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在编写代码之前充分强调需求和设计，避免了时间的浪费，由于在需求和设计阶段捕获并修正可能存在的漏洞要比在后序阶段容易得多，因此，瀑布模型有利于提高软件产品的质量。</a:t>
            </a:r>
            <a:endParaRPr lang="en-US" altLang="zh-CN" sz="24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a:latin typeface="宋体" panose="02010600030101010101" pitchFamily="2" charset="-122"/>
                <a:ea typeface="宋体" panose="02010600030101010101" pitchFamily="2" charset="-122"/>
              </a:rPr>
              <a:t>在需求和设计阶段生成了规范的文档资料，当团队成员分散在不同的工作地点时，瀑布模型有助于进行信息的有效传递。</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瀑布模型的缺点</a:t>
            </a:r>
          </a:p>
        </p:txBody>
      </p:sp>
      <p:sp>
        <p:nvSpPr>
          <p:cNvPr id="1536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整个模型几乎都是以</a:t>
            </a:r>
            <a:r>
              <a:rPr lang="zh-CN" altLang="zh-CN" sz="2400" b="1" dirty="0">
                <a:solidFill>
                  <a:srgbClr val="FF0000"/>
                </a:solidFill>
                <a:latin typeface="宋体" panose="02010600030101010101" pitchFamily="2" charset="-122"/>
                <a:ea typeface="宋体" panose="02010600030101010101" pitchFamily="2" charset="-122"/>
              </a:rPr>
              <a:t>文档驱动的</a:t>
            </a:r>
            <a:r>
              <a:rPr lang="zh-CN" altLang="zh-CN" sz="2400" b="1" dirty="0">
                <a:latin typeface="宋体" panose="02010600030101010101" pitchFamily="2" charset="-122"/>
                <a:ea typeface="宋体" panose="02010600030101010101" pitchFamily="2" charset="-122"/>
              </a:rPr>
              <a:t>，这对于非专业的用户来说是难以阅读和理解。</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需求的获取是一个不断深入的过程，对于一个项目而言，无论花多少时间和精力与用户沟通，理解用户之所想，也</a:t>
            </a:r>
            <a:r>
              <a:rPr lang="zh-CN" altLang="zh-CN" sz="2400" b="1" dirty="0">
                <a:solidFill>
                  <a:srgbClr val="FF0000"/>
                </a:solidFill>
                <a:latin typeface="宋体" panose="02010600030101010101" pitchFamily="2" charset="-122"/>
                <a:ea typeface="宋体" panose="02010600030101010101" pitchFamily="2" charset="-122"/>
              </a:rPr>
              <a:t>不可能一次获得所有需求</a:t>
            </a:r>
            <a:r>
              <a:rPr lang="zh-CN" altLang="zh-CN" sz="2400" b="1" dirty="0">
                <a:latin typeface="宋体" panose="02010600030101010101" pitchFamily="2" charset="-122"/>
                <a:ea typeface="宋体" panose="02010600030101010101" pitchFamily="2" charset="-122"/>
              </a:rPr>
              <a:t>。然而，在瀑布模型中，软件开发的各项活动要求严格按照线性方式，需求分析阶段的结果将作为下一阶段的输入，早期的错误可能要等到开发后期才能发现，进而带来严重的后果。</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endParaRPr lang="en-US" altLang="zh-CN" sz="2000" b="1" dirty="0">
              <a:latin typeface="宋体" panose="02010600030101010101" pitchFamily="2" charset="-122"/>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瀑布模型的缺点</a:t>
            </a: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en-US" altLang="zh-CN" sz="2400" b="1" dirty="0">
                <a:latin typeface="宋体" panose="02010600030101010101" pitchFamily="2" charset="-122"/>
                <a:ea typeface="宋体" panose="02010600030101010101" pitchFamily="2" charset="-122"/>
              </a:rPr>
              <a:t>Standish 1994</a:t>
            </a:r>
            <a:r>
              <a:rPr lang="zh-CN" altLang="en-US" sz="2400" b="1" dirty="0">
                <a:latin typeface="宋体" panose="02010600030101010101" pitchFamily="2" charset="-122"/>
                <a:ea typeface="宋体" panose="02010600030101010101" pitchFamily="2" charset="-122"/>
              </a:rPr>
              <a:t>调查报告</a:t>
            </a:r>
            <a:endParaRPr lang="en-US" altLang="zh-CN" sz="2400" b="1" dirty="0">
              <a:latin typeface="宋体" panose="02010600030101010101" pitchFamily="2" charset="-122"/>
              <a:ea typeface="宋体" panose="02010600030101010101" pitchFamily="2" charset="-122"/>
            </a:endParaRPr>
          </a:p>
          <a:p>
            <a:pPr marL="806450" indent="-357188" eaLnBrk="1" hangingPunct="1">
              <a:lnSpc>
                <a:spcPct val="150000"/>
              </a:lnSpc>
              <a:buSzPct val="70000"/>
              <a:buFont typeface="Wingdings" panose="05000000000000000000" pitchFamily="2" charset="2"/>
              <a:buChar char="n"/>
              <a:defRPr/>
            </a:pPr>
            <a:r>
              <a:rPr lang="en-US" altLang="zh-CN" sz="2000" b="1" dirty="0">
                <a:latin typeface="宋体" panose="02010600030101010101" pitchFamily="2" charset="-122"/>
                <a:ea typeface="宋体" panose="02010600030101010101" pitchFamily="2" charset="-122"/>
              </a:rPr>
              <a:t>31%</a:t>
            </a:r>
            <a:r>
              <a:rPr lang="zh-CN" altLang="zh-CN" sz="2000" b="1" dirty="0">
                <a:latin typeface="宋体" panose="02010600030101010101" pitchFamily="2" charset="-122"/>
                <a:ea typeface="宋体" panose="02010600030101010101" pitchFamily="2" charset="-122"/>
              </a:rPr>
              <a:t>的项目在完成前被取消</a:t>
            </a:r>
            <a:endParaRPr lang="en-US" altLang="zh-CN" sz="2000" b="1" dirty="0">
              <a:latin typeface="宋体" panose="02010600030101010101" pitchFamily="2" charset="-122"/>
              <a:ea typeface="宋体" panose="02010600030101010101" pitchFamily="2" charset="-122"/>
            </a:endParaRPr>
          </a:p>
          <a:p>
            <a:pPr marL="806450" indent="-357188" eaLnBrk="1" hangingPunct="1">
              <a:lnSpc>
                <a:spcPct val="150000"/>
              </a:lnSpc>
              <a:buSzPct val="70000"/>
              <a:buFont typeface="Wingdings" panose="05000000000000000000" pitchFamily="2" charset="2"/>
              <a:buChar char="n"/>
              <a:defRPr/>
            </a:pPr>
            <a:r>
              <a:rPr lang="en-US" altLang="zh-CN" sz="2000" b="1" dirty="0">
                <a:latin typeface="宋体" panose="02010600030101010101" pitchFamily="2" charset="-122"/>
                <a:ea typeface="宋体" panose="02010600030101010101" pitchFamily="2" charset="-122"/>
              </a:rPr>
              <a:t>53%</a:t>
            </a:r>
            <a:r>
              <a:rPr lang="zh-CN" altLang="zh-CN" sz="2000" b="1" dirty="0">
                <a:latin typeface="宋体" panose="02010600030101010101" pitchFamily="2" charset="-122"/>
                <a:ea typeface="宋体" panose="02010600030101010101" pitchFamily="2" charset="-122"/>
              </a:rPr>
              <a:t>的项目花费超过预算</a:t>
            </a:r>
            <a:r>
              <a:rPr lang="en-US" altLang="zh-CN" sz="2000" b="1" dirty="0">
                <a:latin typeface="宋体" panose="02010600030101010101" pitchFamily="2" charset="-122"/>
                <a:ea typeface="宋体" panose="02010600030101010101" pitchFamily="2" charset="-122"/>
              </a:rPr>
              <a:t>189%</a:t>
            </a:r>
          </a:p>
          <a:p>
            <a:pPr marL="806450" indent="-357188" eaLnBrk="1" hangingPunct="1">
              <a:lnSpc>
                <a:spcPct val="150000"/>
              </a:lnSpc>
              <a:buSzPct val="70000"/>
              <a:buFont typeface="Wingdings" panose="05000000000000000000" pitchFamily="2" charset="2"/>
              <a:buChar char="n"/>
              <a:defRPr/>
            </a:pPr>
            <a:r>
              <a:rPr lang="zh-CN" altLang="en-US" sz="2000" b="1" dirty="0">
                <a:latin typeface="宋体" panose="02010600030101010101" pitchFamily="2" charset="-122"/>
                <a:ea typeface="宋体" panose="02010600030101010101" pitchFamily="2" charset="-122"/>
              </a:rPr>
              <a:t>只</a:t>
            </a:r>
            <a:r>
              <a:rPr lang="zh-CN" altLang="zh-CN" sz="2000" b="1" dirty="0">
                <a:latin typeface="宋体" panose="02010600030101010101" pitchFamily="2" charset="-122"/>
                <a:ea typeface="宋体" panose="02010600030101010101" pitchFamily="2" charset="-122"/>
              </a:rPr>
              <a:t>有</a:t>
            </a:r>
            <a:r>
              <a:rPr lang="en-US" altLang="zh-CN" sz="2000" b="1" dirty="0">
                <a:latin typeface="宋体" panose="02010600030101010101" pitchFamily="2" charset="-122"/>
                <a:ea typeface="宋体" panose="02010600030101010101" pitchFamily="2" charset="-122"/>
              </a:rPr>
              <a:t>16%</a:t>
            </a:r>
            <a:r>
              <a:rPr lang="zh-CN" altLang="zh-CN" sz="2000" b="1" dirty="0">
                <a:latin typeface="宋体" panose="02010600030101010101" pitchFamily="2" charset="-122"/>
                <a:ea typeface="宋体" panose="02010600030101010101" pitchFamily="2" charset="-122"/>
              </a:rPr>
              <a:t>的项目在预算范围内按时交付</a:t>
            </a:r>
            <a:endParaRPr lang="en-US" altLang="zh-CN" sz="2000" b="1" dirty="0">
              <a:latin typeface="宋体" panose="02010600030101010101" pitchFamily="2" charset="-122"/>
              <a:ea typeface="宋体" panose="02010600030101010101" pitchFamily="2" charset="-122"/>
            </a:endParaRPr>
          </a:p>
          <a:p>
            <a:pPr marL="806450" indent="-357188" eaLnBrk="1" hangingPunct="1">
              <a:lnSpc>
                <a:spcPct val="150000"/>
              </a:lnSpc>
              <a:buSzPct val="70000"/>
              <a:buFont typeface="Wingdings" panose="05000000000000000000" pitchFamily="2" charset="2"/>
              <a:buChar char="n"/>
              <a:defRPr/>
            </a:pPr>
            <a:r>
              <a:rPr lang="zh-CN" altLang="zh-CN" sz="2000" b="1" dirty="0">
                <a:latin typeface="宋体" panose="02010600030101010101" pitchFamily="2" charset="-122"/>
                <a:ea typeface="宋体" panose="02010600030101010101" pitchFamily="2" charset="-122"/>
              </a:rPr>
              <a:t>即使最大的软件开发公司，交付的软件其特性与功能仅为原计划的</a:t>
            </a:r>
            <a:r>
              <a:rPr lang="en-US" altLang="zh-CN" sz="2000" b="1" dirty="0">
                <a:latin typeface="宋体" panose="02010600030101010101" pitchFamily="2" charset="-122"/>
                <a:ea typeface="宋体" panose="02010600030101010101" pitchFamily="2" charset="-122"/>
              </a:rPr>
              <a:t>42%</a:t>
            </a:r>
          </a:p>
          <a:p>
            <a:pPr marL="449263" indent="-449263"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研究表明</a:t>
            </a:r>
            <a:r>
              <a:rPr lang="en-US" altLang="zh-CN" sz="2400" b="1" dirty="0">
                <a:latin typeface="宋体" panose="02010600030101010101" pitchFamily="2" charset="-122"/>
                <a:ea typeface="宋体" panose="02010600030101010101" pitchFamily="2" charset="-122"/>
              </a:rPr>
              <a:t>[Thomas 2001]</a:t>
            </a:r>
            <a:r>
              <a:rPr lang="zh-CN" altLang="zh-CN" sz="2400" b="1" dirty="0">
                <a:latin typeface="宋体" panose="02010600030101010101" pitchFamily="2" charset="-122"/>
                <a:ea typeface="宋体" panose="02010600030101010101" pitchFamily="2" charset="-122"/>
              </a:rPr>
              <a:t>，</a:t>
            </a:r>
            <a:r>
              <a:rPr lang="zh-CN" altLang="zh-CN" sz="2400" b="1" dirty="0">
                <a:solidFill>
                  <a:srgbClr val="FF0000"/>
                </a:solidFill>
                <a:latin typeface="宋体" panose="02010600030101010101" pitchFamily="2" charset="-122"/>
                <a:ea typeface="宋体" panose="02010600030101010101" pitchFamily="2" charset="-122"/>
              </a:rPr>
              <a:t>固定的需求正是项目失败的根本原因</a:t>
            </a:r>
            <a:r>
              <a:rPr lang="zh-CN" altLang="zh-CN" sz="2400" b="1" dirty="0">
                <a:latin typeface="宋体" panose="02010600030101010101" pitchFamily="2" charset="-122"/>
                <a:ea typeface="宋体" panose="02010600030101010101" pitchFamily="2" charset="-122"/>
              </a:rPr>
              <a:t>。瀑布模型的线性过程过于理想化，已不再适合现代的软件开发模式。</a:t>
            </a:r>
            <a:endParaRPr lang="en-US" altLang="zh-CN" sz="2400" b="1" dirty="0">
              <a:latin typeface="宋体" panose="02010600030101010101" pitchFamily="2" charset="-122"/>
              <a:ea typeface="宋体" panose="02010600030101010101" pitchFamily="2"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428625" y="142875"/>
            <a:ext cx="8686800" cy="1143000"/>
          </a:xfrm>
        </p:spPr>
        <p:txBody>
          <a:bodyPr/>
          <a:lstStyle/>
          <a:p>
            <a:r>
              <a:rPr lang="en-US" altLang="zh-CN" b="1">
                <a:latin typeface="黑体" panose="02010609060101010101" pitchFamily="49" charset="-122"/>
                <a:ea typeface="黑体" panose="02010609060101010101" pitchFamily="49" charset="-122"/>
              </a:rPr>
              <a:t>RUP</a:t>
            </a:r>
            <a:r>
              <a:rPr lang="zh-CN" altLang="en-US" b="1">
                <a:latin typeface="黑体" panose="02010609060101010101" pitchFamily="49" charset="-122"/>
                <a:ea typeface="黑体" panose="02010609060101010101" pitchFamily="49" charset="-122"/>
              </a:rPr>
              <a:t>模型</a:t>
            </a:r>
          </a:p>
        </p:txBody>
      </p:sp>
      <p:sp>
        <p:nvSpPr>
          <p:cNvPr id="1741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Rational Unified Process</a:t>
            </a:r>
            <a:r>
              <a:rPr lang="zh-CN" altLang="zh-CN" sz="2000" b="1" dirty="0">
                <a:latin typeface="宋体" panose="02010600030101010101" pitchFamily="2" charset="-122"/>
                <a:ea typeface="宋体" panose="02010600030101010101" pitchFamily="2" charset="-122"/>
              </a:rPr>
              <a:t>）是</a:t>
            </a:r>
            <a:r>
              <a:rPr lang="en-US" altLang="zh-CN" sz="2000" b="1" dirty="0">
                <a:latin typeface="宋体" panose="02010600030101010101" pitchFamily="2" charset="-122"/>
                <a:ea typeface="宋体" panose="02010600030101010101" pitchFamily="2" charset="-122"/>
              </a:rPr>
              <a:t>Rational</a:t>
            </a:r>
            <a:r>
              <a:rPr lang="zh-CN" altLang="zh-CN" sz="2000" b="1" dirty="0">
                <a:latin typeface="宋体" panose="02010600030101010101" pitchFamily="2" charset="-122"/>
                <a:ea typeface="宋体" panose="02010600030101010101" pitchFamily="2" charset="-122"/>
              </a:rPr>
              <a:t>结合软件工程理论推出的软件过程模型（</a:t>
            </a:r>
            <a:r>
              <a:rPr lang="en-US" altLang="zh-CN" sz="2000" b="1" dirty="0">
                <a:latin typeface="宋体" panose="02010600030101010101" pitchFamily="2" charset="-122"/>
                <a:ea typeface="宋体" panose="02010600030101010101" pitchFamily="2" charset="-122"/>
              </a:rPr>
              <a:t>2002</a:t>
            </a:r>
            <a:r>
              <a:rPr lang="zh-CN" altLang="zh-CN" sz="2000" b="1" dirty="0">
                <a:latin typeface="宋体" panose="02010600030101010101" pitchFamily="2" charset="-122"/>
                <a:ea typeface="宋体" panose="02010600030101010101" pitchFamily="2" charset="-122"/>
              </a:rPr>
              <a:t>）</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商品化最成功的软件过程模型。</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是可</a:t>
            </a:r>
            <a:r>
              <a:rPr lang="zh-CN" altLang="en-US" sz="2000" b="1" dirty="0">
                <a:latin typeface="宋体" panose="02010600030101010101" pitchFamily="2" charset="-122"/>
                <a:ea typeface="宋体" panose="02010600030101010101" pitchFamily="2" charset="-122"/>
              </a:rPr>
              <a:t>配置</a:t>
            </a:r>
            <a:r>
              <a:rPr lang="zh-CN" altLang="zh-CN" sz="2000" b="1" dirty="0">
                <a:latin typeface="宋体" panose="02010600030101010101" pitchFamily="2" charset="-122"/>
                <a:ea typeface="宋体" panose="02010600030101010101" pitchFamily="2" charset="-122"/>
              </a:rPr>
              <a:t>的</a:t>
            </a:r>
            <a:r>
              <a:rPr lang="zh-CN" altLang="en-US"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 RUP</a:t>
            </a:r>
            <a:r>
              <a:rPr lang="zh-CN" altLang="zh-CN" sz="2000" b="1" dirty="0">
                <a:latin typeface="宋体" panose="02010600030101010101" pitchFamily="2" charset="-122"/>
                <a:ea typeface="宋体" panose="02010600030101010101" pitchFamily="2" charset="-122"/>
              </a:rPr>
              <a:t>根据实际做出一定的取舍，合理输出</a:t>
            </a:r>
            <a:r>
              <a:rPr lang="zh-CN" altLang="zh-CN" sz="2000" b="1" dirty="0">
                <a:solidFill>
                  <a:srgbClr val="FF0000"/>
                </a:solidFill>
                <a:latin typeface="宋体" panose="02010600030101010101" pitchFamily="2" charset="-122"/>
                <a:ea typeface="宋体" panose="02010600030101010101" pitchFamily="2" charset="-122"/>
              </a:rPr>
              <a:t>最有价值的文档</a:t>
            </a:r>
            <a:r>
              <a:rPr lang="zh-CN" altLang="zh-CN" sz="2000" b="1" dirty="0">
                <a:latin typeface="宋体" panose="02010600030101010101" pitchFamily="2" charset="-122"/>
                <a:ea typeface="宋体" panose="02010600030101010101" pitchFamily="2" charset="-122"/>
              </a:rPr>
              <a:t>，执行</a:t>
            </a:r>
            <a:r>
              <a:rPr lang="zh-CN" altLang="zh-CN" sz="2000" b="1" dirty="0">
                <a:solidFill>
                  <a:srgbClr val="FF0000"/>
                </a:solidFill>
                <a:latin typeface="宋体" panose="02010600030101010101" pitchFamily="2" charset="-122"/>
                <a:ea typeface="宋体" panose="02010600030101010101" pitchFamily="2" charset="-122"/>
              </a:rPr>
              <a:t>最有价值的核心工作流</a:t>
            </a:r>
            <a:r>
              <a:rPr lang="zh-CN" altLang="zh-CN" sz="2000" b="1" dirty="0">
                <a:latin typeface="宋体" panose="02010600030101010101" pitchFamily="2" charset="-122"/>
                <a:ea typeface="宋体" panose="02010600030101010101" pitchFamily="2" charset="-122"/>
              </a:rPr>
              <a:t>。</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dirty="0">
                <a:latin typeface="宋体" panose="02010600030101010101" pitchFamily="2" charset="-122"/>
                <a:ea typeface="宋体" panose="02010600030101010101" pitchFamily="2" charset="-122"/>
              </a:rPr>
              <a:t>RUP</a:t>
            </a:r>
            <a:r>
              <a:rPr lang="zh-CN" altLang="en-US" sz="2000" b="1" dirty="0">
                <a:latin typeface="宋体" panose="02010600030101010101" pitchFamily="2" charset="-122"/>
                <a:ea typeface="宋体" panose="02010600030101010101" pitchFamily="2" charset="-122"/>
              </a:rPr>
              <a:t>是</a:t>
            </a:r>
            <a:r>
              <a:rPr lang="zh-CN" altLang="zh-CN" sz="2000" b="1" dirty="0">
                <a:latin typeface="宋体" panose="02010600030101010101" pitchFamily="2" charset="-122"/>
                <a:ea typeface="宋体" panose="02010600030101010101" pitchFamily="2" charset="-122"/>
              </a:rPr>
              <a:t>风险驱动的</a:t>
            </a:r>
            <a:r>
              <a:rPr lang="zh-CN" altLang="en-US" sz="2000" b="1" dirty="0">
                <a:latin typeface="宋体" panose="02010600030101010101" pitchFamily="2" charset="-122"/>
                <a:ea typeface="宋体" panose="02010600030101010101" pitchFamily="2" charset="-122"/>
              </a:rPr>
              <a:t>：</a:t>
            </a:r>
            <a:r>
              <a:rPr lang="en-US" altLang="zh-CN" sz="2000" b="1" dirty="0">
                <a:solidFill>
                  <a:srgbClr val="FF0000"/>
                </a:solidFill>
                <a:latin typeface="宋体" panose="02010600030101010101" pitchFamily="2" charset="-122"/>
                <a:ea typeface="宋体" panose="02010600030101010101" pitchFamily="2" charset="-122"/>
              </a:rPr>
              <a:t>RUP</a:t>
            </a:r>
            <a:r>
              <a:rPr lang="zh-CN" altLang="zh-CN" sz="2000" b="1" dirty="0">
                <a:solidFill>
                  <a:srgbClr val="FF0000"/>
                </a:solidFill>
                <a:latin typeface="宋体" panose="02010600030101010101" pitchFamily="2" charset="-122"/>
                <a:ea typeface="宋体" panose="02010600030101010101" pitchFamily="2" charset="-122"/>
              </a:rPr>
              <a:t>各个阶段是为了化解不同的风险，持续的化解风险是</a:t>
            </a:r>
            <a:r>
              <a:rPr lang="en-US" altLang="zh-CN" sz="2000" b="1" dirty="0">
                <a:solidFill>
                  <a:srgbClr val="FF0000"/>
                </a:solidFill>
                <a:latin typeface="宋体" panose="02010600030101010101" pitchFamily="2" charset="-122"/>
                <a:ea typeface="宋体" panose="02010600030101010101" pitchFamily="2" charset="-122"/>
              </a:rPr>
              <a:t>RUP</a:t>
            </a:r>
            <a:r>
              <a:rPr lang="zh-CN" altLang="zh-CN" sz="2000" b="1" dirty="0">
                <a:solidFill>
                  <a:srgbClr val="FF0000"/>
                </a:solidFill>
                <a:latin typeface="宋体" panose="02010600030101010101" pitchFamily="2" charset="-122"/>
                <a:ea typeface="宋体" panose="02010600030101010101" pitchFamily="2" charset="-122"/>
              </a:rPr>
              <a:t>的灵魂</a:t>
            </a:r>
            <a:endParaRPr lang="en-US" altLang="zh-CN" sz="2000" b="1" dirty="0">
              <a:solidFill>
                <a:srgbClr val="FF0000"/>
              </a:solidFill>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dirty="0">
                <a:solidFill>
                  <a:srgbClr val="FF0000"/>
                </a:solidFill>
                <a:latin typeface="宋体" panose="02010600030101010101" pitchFamily="2" charset="-122"/>
                <a:ea typeface="宋体" panose="02010600030101010101" pitchFamily="2" charset="-122"/>
              </a:rPr>
              <a:t>RUP</a:t>
            </a:r>
            <a:r>
              <a:rPr lang="zh-CN" altLang="zh-CN" sz="2000" b="1" dirty="0">
                <a:solidFill>
                  <a:srgbClr val="FF0000"/>
                </a:solidFill>
                <a:latin typeface="宋体" panose="02010600030101010101" pitchFamily="2" charset="-122"/>
                <a:ea typeface="宋体" panose="02010600030101010101" pitchFamily="2" charset="-122"/>
              </a:rPr>
              <a:t>是以架构为中心的</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架构风险是一个重大风险，</a:t>
            </a: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提倡有稳定的架构，在细化阶段必须产生稳定的架构，达到项目的架构里程碑。</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dirty="0">
                <a:solidFill>
                  <a:srgbClr val="FF0000"/>
                </a:solidFill>
                <a:latin typeface="宋体" panose="02010600030101010101" pitchFamily="2" charset="-122"/>
                <a:ea typeface="宋体" panose="02010600030101010101" pitchFamily="2" charset="-122"/>
              </a:rPr>
              <a:t>RUP</a:t>
            </a:r>
            <a:r>
              <a:rPr lang="zh-CN" altLang="zh-CN" sz="2000" b="1" dirty="0">
                <a:solidFill>
                  <a:srgbClr val="FF0000"/>
                </a:solidFill>
                <a:latin typeface="宋体" panose="02010600030101010101" pitchFamily="2" charset="-122"/>
                <a:ea typeface="宋体" panose="02010600030101010101" pitchFamily="2" charset="-122"/>
              </a:rPr>
              <a:t>是用例驱动的</a:t>
            </a:r>
            <a:r>
              <a:rPr lang="zh-CN" altLang="en-US" sz="2000" b="1" dirty="0">
                <a:latin typeface="宋体" panose="02010600030101010101" pitchFamily="2" charset="-122"/>
                <a:ea typeface="宋体" panose="02010600030101010101" pitchFamily="2" charset="-122"/>
              </a:rPr>
              <a:t>：</a:t>
            </a:r>
            <a:r>
              <a:rPr lang="zh-CN" altLang="zh-CN" sz="2000" b="1" dirty="0">
                <a:latin typeface="宋体" panose="02010600030101010101" pitchFamily="2" charset="-122"/>
                <a:ea typeface="宋体" panose="02010600030101010101" pitchFamily="2" charset="-122"/>
              </a:rPr>
              <a:t>项目实现的过程就是用例一个个实现的过程，各个阶段实现不同的用例，随着用例的实现，可执行的产品逐渐生成。</a:t>
            </a:r>
            <a:endParaRPr lang="en-US" altLang="zh-CN" sz="2000" b="1" dirty="0">
              <a:latin typeface="宋体" panose="02010600030101010101" pitchFamily="2" charset="-122"/>
              <a:ea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28625" y="142875"/>
            <a:ext cx="8686800" cy="1143000"/>
          </a:xfrm>
        </p:spPr>
        <p:txBody>
          <a:bodyPr/>
          <a:lstStyle/>
          <a:p>
            <a:r>
              <a:rPr lang="en-US" altLang="zh-CN" b="1">
                <a:latin typeface="黑体" panose="02010609060101010101" pitchFamily="49" charset="-122"/>
                <a:ea typeface="黑体" panose="02010609060101010101" pitchFamily="49" charset="-122"/>
              </a:rPr>
              <a:t>RUP</a:t>
            </a:r>
            <a:r>
              <a:rPr lang="zh-CN" altLang="en-US" b="1">
                <a:latin typeface="黑体" panose="02010609060101010101" pitchFamily="49" charset="-122"/>
                <a:ea typeface="黑体" panose="02010609060101010101" pitchFamily="49" charset="-122"/>
              </a:rPr>
              <a:t>的核心思想</a:t>
            </a:r>
          </a:p>
        </p:txBody>
      </p:sp>
      <p:sp>
        <p:nvSpPr>
          <p:cNvPr id="1843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确保满足用户需求：采用进化式需求，迭代开发确保满足用户需求。</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a:latin typeface="宋体" panose="02010600030101010101" pitchFamily="2" charset="-122"/>
                <a:ea typeface="宋体" panose="02010600030101010101" pitchFamily="2" charset="-122"/>
              </a:rPr>
              <a:t>RUP</a:t>
            </a:r>
            <a:r>
              <a:rPr lang="zh-CN" altLang="zh-CN" sz="2000" b="1">
                <a:latin typeface="宋体" panose="02010600030101010101" pitchFamily="2" charset="-122"/>
                <a:ea typeface="宋体" panose="02010600030101010101" pitchFamily="2" charset="-122"/>
              </a:rPr>
              <a:t>的最终目的是产生更好的可执行的软件</a:t>
            </a:r>
            <a:r>
              <a:rPr lang="zh-CN" altLang="en-US" sz="2000" b="1">
                <a:latin typeface="宋体" panose="02010600030101010101" pitchFamily="2" charset="-122"/>
                <a:ea typeface="宋体" panose="02010600030101010101" pitchFamily="2" charset="-122"/>
              </a:rPr>
              <a:t>，而不是</a:t>
            </a:r>
            <a:r>
              <a:rPr lang="zh-CN" altLang="zh-CN" sz="2000" b="1">
                <a:latin typeface="宋体" panose="02010600030101010101" pitchFamily="2" charset="-122"/>
                <a:ea typeface="宋体" panose="02010600030101010101" pitchFamily="2" charset="-122"/>
              </a:rPr>
              <a:t>创建文档。</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尽早地适应变化：早期只分析和实现优先级最高的用例，细化阶段迭代产生稳定的架构</a:t>
            </a:r>
            <a:r>
              <a:rPr lang="zh-CN" altLang="en-US" sz="2000" b="1">
                <a:latin typeface="宋体" panose="02010600030101010101" pitchFamily="2" charset="-122"/>
                <a:ea typeface="宋体" panose="02010600030101010101" pitchFamily="2" charset="-122"/>
              </a:rPr>
              <a:t>以</a:t>
            </a:r>
            <a:r>
              <a:rPr lang="zh-CN" altLang="zh-CN" sz="2000" b="1">
                <a:latin typeface="宋体" panose="02010600030101010101" pitchFamily="2" charset="-122"/>
                <a:ea typeface="宋体" panose="02010600030101010101" pitchFamily="2" charset="-122"/>
              </a:rPr>
              <a:t>适应变化。</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始终重视质量：每个阶段的结束都有测试，采用尽早地持续地测试。</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在迭代过程中不再采用传统的需求规格说明、设计说明等预先定义好的需求和设计工件。取而代之的是采用“基于发现”的方法。在迭代模型中，采用象愿景文档、用例模型等轻量级的文档，只是初步地定义要建立的软件，根据这些初步地理解，在前面的几个迭代中会很快地发现“真实的用户需求”，从根本上降低了项目的风险。</a:t>
            </a:r>
          </a:p>
          <a:p>
            <a:pPr marL="457200" indent="-457200" eaLnBrk="1" hangingPunct="1">
              <a:lnSpc>
                <a:spcPct val="150000"/>
              </a:lnSpc>
              <a:buSzPct val="70000"/>
              <a:buFont typeface="Wingdings" panose="05000000000000000000" pitchFamily="2" charset="2"/>
              <a:buChar char="l"/>
            </a:pPr>
            <a:endParaRPr lang="en-US" altLang="zh-CN" sz="2000" b="1">
              <a:latin typeface="宋体" panose="02010600030101010101" pitchFamily="2" charset="-122"/>
              <a:ea typeface="宋体" panose="0201060003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l="27112" t="22783" r="25479" b="9645"/>
          <a:stretch>
            <a:fillRect/>
          </a:stretch>
        </p:blipFill>
        <p:spPr bwMode="auto">
          <a:xfrm>
            <a:off x="2003425" y="1150938"/>
            <a:ext cx="7140575" cy="573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Rectangle 2"/>
          <p:cNvSpPr>
            <a:spLocks noGrp="1" noChangeArrowheads="1"/>
          </p:cNvSpPr>
          <p:nvPr>
            <p:ph type="title"/>
          </p:nvPr>
        </p:nvSpPr>
        <p:spPr>
          <a:xfrm>
            <a:off x="428625" y="142875"/>
            <a:ext cx="8686800" cy="1143000"/>
          </a:xfrm>
        </p:spPr>
        <p:txBody>
          <a:bodyPr/>
          <a:lstStyle/>
          <a:p>
            <a:r>
              <a:rPr lang="en-US" altLang="zh-CN" b="1">
                <a:latin typeface="黑体" panose="02010609060101010101" pitchFamily="49" charset="-122"/>
                <a:ea typeface="黑体" panose="02010609060101010101" pitchFamily="49" charset="-122"/>
              </a:rPr>
              <a:t>RUP</a:t>
            </a:r>
            <a:r>
              <a:rPr lang="zh-CN" altLang="en-US" b="1">
                <a:latin typeface="黑体" panose="02010609060101010101" pitchFamily="49" charset="-122"/>
                <a:ea typeface="黑体" panose="02010609060101010101" pitchFamily="49" charset="-122"/>
              </a:rPr>
              <a:t>的结构</a:t>
            </a:r>
          </a:p>
        </p:txBody>
      </p:sp>
      <p:sp>
        <p:nvSpPr>
          <p:cNvPr id="5123" name="内容占位符 2"/>
          <p:cNvSpPr>
            <a:spLocks noGrp="1"/>
          </p:cNvSpPr>
          <p:nvPr>
            <p:ph idx="1"/>
          </p:nvPr>
        </p:nvSpPr>
        <p:spPr>
          <a:xfrm>
            <a:off x="133350" y="1628775"/>
            <a:ext cx="2003425" cy="4752975"/>
          </a:xfrm>
        </p:spPr>
        <p:txBody>
          <a:bodyPr/>
          <a:lstStyle/>
          <a:p>
            <a:pPr indent="0" eaLnBrk="1" hangingPunct="1">
              <a:lnSpc>
                <a:spcPct val="150000"/>
              </a:lnSpc>
              <a:buSzPct val="70000"/>
              <a:buFont typeface="Wingdings" panose="05000000000000000000" pitchFamily="2" charset="2"/>
              <a:buNone/>
              <a:defRPr/>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有四个主要的建模元素：</a:t>
            </a:r>
            <a:endParaRPr lang="en-US" altLang="zh-CN" sz="2000" b="1" dirty="0">
              <a:latin typeface="宋体" panose="02010600030101010101" pitchFamily="2" charset="-122"/>
              <a:ea typeface="宋体" panose="02010600030101010101" pitchFamily="2" charset="-122"/>
            </a:endParaRPr>
          </a:p>
          <a:p>
            <a:pPr indent="0" eaLnBrk="1" hangingPunct="1">
              <a:lnSpc>
                <a:spcPct val="150000"/>
              </a:lnSpc>
              <a:buSzPct val="70000"/>
              <a:buFont typeface="Wingdings" panose="05000000000000000000" pitchFamily="2" charset="2"/>
              <a:buNone/>
              <a:defRPr/>
            </a:pPr>
            <a:r>
              <a:rPr lang="zh-CN" altLang="zh-CN" sz="2000" b="1" dirty="0">
                <a:latin typeface="宋体" panose="02010600030101010101" pitchFamily="2" charset="-122"/>
                <a:ea typeface="宋体" panose="02010600030101010101" pitchFamily="2" charset="-122"/>
              </a:rPr>
              <a:t>角色、工件、</a:t>
            </a:r>
            <a:endParaRPr lang="en-US" altLang="zh-CN" sz="2000" b="1" dirty="0">
              <a:latin typeface="宋体" panose="02010600030101010101" pitchFamily="2" charset="-122"/>
              <a:ea typeface="宋体" panose="02010600030101010101" pitchFamily="2" charset="-122"/>
            </a:endParaRPr>
          </a:p>
          <a:p>
            <a:pPr indent="0" eaLnBrk="1" hangingPunct="1">
              <a:lnSpc>
                <a:spcPct val="150000"/>
              </a:lnSpc>
              <a:buSzPct val="70000"/>
              <a:buFont typeface="Wingdings" panose="05000000000000000000" pitchFamily="2" charset="2"/>
              <a:buNone/>
              <a:defRPr/>
            </a:pPr>
            <a:r>
              <a:rPr lang="zh-CN" altLang="zh-CN" sz="2000" b="1" dirty="0">
                <a:latin typeface="宋体" panose="02010600030101010101" pitchFamily="2" charset="-122"/>
                <a:ea typeface="宋体" panose="02010600030101010101" pitchFamily="2" charset="-122"/>
              </a:rPr>
              <a:t>活动和工作流。</a:t>
            </a:r>
            <a:endParaRPr lang="en-US" altLang="zh-CN" sz="2000" b="1" dirty="0">
              <a:latin typeface="宋体" panose="02010600030101010101" pitchFamily="2" charset="-122"/>
              <a:ea typeface="宋体" panose="02010600030101010101" pitchFamily="2" charset="-122"/>
            </a:endParaRPr>
          </a:p>
          <a:p>
            <a:pPr indent="0" eaLnBrk="1" hangingPunct="1">
              <a:lnSpc>
                <a:spcPct val="150000"/>
              </a:lnSpc>
              <a:buSzPct val="70000"/>
              <a:buFont typeface="Wingdings" panose="05000000000000000000" pitchFamily="2" charset="2"/>
              <a:buNone/>
              <a:defRPr/>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结构中描述了谁（角色）在做什么（工件），怎么做（活动），什么时候做（工作流）。</a:t>
            </a:r>
          </a:p>
          <a:p>
            <a:pPr marL="457200" indent="-457200" eaLnBrk="1" hangingPunct="1">
              <a:lnSpc>
                <a:spcPct val="150000"/>
              </a:lnSpc>
              <a:buSzPct val="70000"/>
              <a:buFont typeface="Wingdings" panose="05000000000000000000" pitchFamily="2" charset="2"/>
              <a:buChar char="l"/>
              <a:defRPr/>
            </a:pPr>
            <a:endParaRPr lang="en-US" altLang="zh-CN" sz="2000" b="1" dirty="0">
              <a:latin typeface="宋体" panose="02010600030101010101" pitchFamily="2" charset="-122"/>
              <a:ea typeface="宋体" panose="02010600030101010101" pitchFamily="2" charset="-122"/>
            </a:endParaRPr>
          </a:p>
        </p:txBody>
      </p:sp>
      <p:sp>
        <p:nvSpPr>
          <p:cNvPr id="19461" name="Rectangle 4"/>
          <p:cNvSpPr>
            <a:spLocks noChangeArrowheads="1"/>
          </p:cNvSpPr>
          <p:nvPr/>
        </p:nvSpPr>
        <p:spPr bwMode="auto">
          <a:xfrm>
            <a:off x="2270125" y="24923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428625" y="142875"/>
            <a:ext cx="8686800" cy="1143000"/>
          </a:xfrm>
        </p:spPr>
        <p:txBody>
          <a:bodyPr/>
          <a:lstStyle/>
          <a:p>
            <a:r>
              <a:rPr lang="en-US" altLang="zh-CN" b="1">
                <a:latin typeface="黑体" panose="02010609060101010101" pitchFamily="49" charset="-122"/>
                <a:ea typeface="黑体" panose="02010609060101010101" pitchFamily="49" charset="-122"/>
              </a:rPr>
              <a:t>RUP</a:t>
            </a:r>
            <a:r>
              <a:rPr lang="zh-CN" altLang="en-US" b="1">
                <a:latin typeface="黑体" panose="02010609060101010101" pitchFamily="49" charset="-122"/>
                <a:ea typeface="黑体" panose="02010609060101010101" pitchFamily="49" charset="-122"/>
              </a:rPr>
              <a:t>的二维开发模型</a:t>
            </a:r>
          </a:p>
        </p:txBody>
      </p:sp>
      <p:sp>
        <p:nvSpPr>
          <p:cNvPr id="2048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000" b="1">
                <a:latin typeface="宋体" panose="02010600030101010101" pitchFamily="2" charset="-122"/>
                <a:ea typeface="宋体" panose="02010600030101010101" pitchFamily="2" charset="-122"/>
              </a:rPr>
              <a:t>RUP</a:t>
            </a:r>
            <a:r>
              <a:rPr lang="zh-CN" altLang="zh-CN" sz="2000" b="1">
                <a:latin typeface="宋体" panose="02010600030101010101" pitchFamily="2" charset="-122"/>
                <a:ea typeface="宋体" panose="02010600030101010101" pitchFamily="2" charset="-122"/>
              </a:rPr>
              <a:t>模型可用二维坐标进行描述。横轴以时间为主线进行组织，体现过程的生命周期特征和开发过程的动态结构；纵轴以逻辑活动进行组织，体现开发过程的静态结构。</a:t>
            </a:r>
          </a:p>
          <a:p>
            <a:pPr marL="457200" indent="-457200" eaLnBrk="1" hangingPunct="1">
              <a:lnSpc>
                <a:spcPct val="150000"/>
              </a:lnSpc>
              <a:buSzPct val="70000"/>
              <a:buFont typeface="Wingdings" panose="05000000000000000000" pitchFamily="2" charset="2"/>
              <a:buChar char="l"/>
            </a:pPr>
            <a:endParaRPr lang="en-US" altLang="zh-CN" sz="2000" b="1">
              <a:latin typeface="宋体" panose="02010600030101010101" pitchFamily="2" charset="-122"/>
              <a:ea typeface="宋体" panose="02010600030101010101" pitchFamily="2" charset="-122"/>
            </a:endParaRPr>
          </a:p>
        </p:txBody>
      </p:sp>
      <p:pic>
        <p:nvPicPr>
          <p:cNvPr id="2048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7813" y="2565400"/>
            <a:ext cx="5668962"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28625" y="142875"/>
            <a:ext cx="8686800" cy="1143000"/>
          </a:xfrm>
        </p:spPr>
        <p:txBody>
          <a:bodyPr/>
          <a:lstStyle/>
          <a:p>
            <a:r>
              <a:rPr lang="zh-CN" altLang="zh-CN" b="1">
                <a:latin typeface="黑体" panose="02010609060101010101" pitchFamily="49" charset="-122"/>
                <a:ea typeface="黑体" panose="02010609060101010101" pitchFamily="49" charset="-122"/>
              </a:rPr>
              <a:t>开发过程中的阶段</a:t>
            </a:r>
            <a:endParaRPr lang="zh-CN" altLang="en-US" b="1">
              <a:latin typeface="黑体" panose="02010609060101010101" pitchFamily="49" charset="-122"/>
              <a:ea typeface="黑体" panose="02010609060101010101" pitchFamily="49" charset="-122"/>
            </a:endParaRPr>
          </a:p>
        </p:txBody>
      </p:sp>
      <p:sp>
        <p:nvSpPr>
          <p:cNvPr id="1843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模型中的软件生命周期在时间上被分解为四个阶段：</a:t>
            </a:r>
            <a:endParaRPr lang="en-US" altLang="zh-CN" sz="2000" b="1" dirty="0">
              <a:latin typeface="宋体" panose="02010600030101010101" pitchFamily="2" charset="-122"/>
              <a:ea typeface="宋体" panose="02010600030101010101" pitchFamily="2" charset="-122"/>
            </a:endParaRPr>
          </a:p>
          <a:p>
            <a:pPr marL="723900" indent="-273050" eaLnBrk="1" hangingPunct="1">
              <a:lnSpc>
                <a:spcPct val="150000"/>
              </a:lnSpc>
              <a:buSzPct val="70000"/>
              <a:buFont typeface="Wingdings" panose="05000000000000000000" pitchFamily="2" charset="2"/>
              <a:buChar char="n"/>
              <a:defRPr/>
            </a:pPr>
            <a:r>
              <a:rPr lang="zh-CN" altLang="zh-CN" sz="2000" b="1" dirty="0">
                <a:latin typeface="宋体" panose="02010600030101010101" pitchFamily="2" charset="-122"/>
                <a:ea typeface="宋体" panose="02010600030101010101" pitchFamily="2" charset="-122"/>
              </a:rPr>
              <a:t>先启（初始）阶段</a:t>
            </a:r>
            <a:r>
              <a:rPr lang="en-US" altLang="zh-CN" sz="2000" b="1" dirty="0">
                <a:latin typeface="宋体" panose="02010600030101010101" pitchFamily="2" charset="-122"/>
                <a:ea typeface="宋体" panose="02010600030101010101" pitchFamily="2" charset="-122"/>
              </a:rPr>
              <a:t>(Inception)</a:t>
            </a:r>
          </a:p>
          <a:p>
            <a:pPr marL="723900" indent="-273050" eaLnBrk="1" hangingPunct="1">
              <a:lnSpc>
                <a:spcPct val="150000"/>
              </a:lnSpc>
              <a:buSzPct val="70000"/>
              <a:buFont typeface="Wingdings" panose="05000000000000000000" pitchFamily="2" charset="2"/>
              <a:buChar char="n"/>
              <a:defRPr/>
            </a:pPr>
            <a:r>
              <a:rPr lang="zh-CN" altLang="zh-CN" sz="2000" b="1" dirty="0">
                <a:latin typeface="宋体" panose="02010600030101010101" pitchFamily="2" charset="-122"/>
                <a:ea typeface="宋体" panose="02010600030101010101" pitchFamily="2" charset="-122"/>
              </a:rPr>
              <a:t>精化阶段</a:t>
            </a:r>
            <a:r>
              <a:rPr lang="en-US" altLang="zh-CN" sz="2000" b="1" dirty="0">
                <a:latin typeface="宋体" panose="02010600030101010101" pitchFamily="2" charset="-122"/>
                <a:ea typeface="宋体" panose="02010600030101010101" pitchFamily="2" charset="-122"/>
              </a:rPr>
              <a:t>(Elaboration)</a:t>
            </a:r>
          </a:p>
          <a:p>
            <a:pPr marL="723900" indent="-273050" eaLnBrk="1" hangingPunct="1">
              <a:lnSpc>
                <a:spcPct val="150000"/>
              </a:lnSpc>
              <a:buSzPct val="70000"/>
              <a:buFont typeface="Wingdings" panose="05000000000000000000" pitchFamily="2" charset="2"/>
              <a:buChar char="n"/>
              <a:defRPr/>
            </a:pPr>
            <a:r>
              <a:rPr lang="zh-CN" altLang="zh-CN" sz="2000" b="1" dirty="0">
                <a:latin typeface="宋体" panose="02010600030101010101" pitchFamily="2" charset="-122"/>
                <a:ea typeface="宋体" panose="02010600030101010101" pitchFamily="2" charset="-122"/>
              </a:rPr>
              <a:t>构造阶段</a:t>
            </a:r>
            <a:r>
              <a:rPr lang="en-US" altLang="zh-CN" sz="2000" b="1" dirty="0">
                <a:latin typeface="宋体" panose="02010600030101010101" pitchFamily="2" charset="-122"/>
                <a:ea typeface="宋体" panose="02010600030101010101" pitchFamily="2" charset="-122"/>
              </a:rPr>
              <a:t>(Construction)</a:t>
            </a:r>
          </a:p>
          <a:p>
            <a:pPr marL="723900" indent="-273050" eaLnBrk="1" hangingPunct="1">
              <a:lnSpc>
                <a:spcPct val="150000"/>
              </a:lnSpc>
              <a:buSzPct val="70000"/>
              <a:buFont typeface="Wingdings" panose="05000000000000000000" pitchFamily="2" charset="2"/>
              <a:buChar char="n"/>
              <a:defRPr/>
            </a:pPr>
            <a:r>
              <a:rPr lang="zh-CN" altLang="zh-CN" sz="2000" b="1" dirty="0">
                <a:latin typeface="宋体" panose="02010600030101010101" pitchFamily="2" charset="-122"/>
                <a:ea typeface="宋体" panose="02010600030101010101" pitchFamily="2" charset="-122"/>
              </a:rPr>
              <a:t>移交阶段</a:t>
            </a:r>
            <a:r>
              <a:rPr lang="en-US" altLang="zh-CN" sz="2000" b="1" dirty="0">
                <a:latin typeface="宋体" panose="02010600030101010101" pitchFamily="2" charset="-122"/>
                <a:ea typeface="宋体" panose="02010600030101010101" pitchFamily="2" charset="-122"/>
              </a:rPr>
              <a:t>(Transition)</a:t>
            </a:r>
          </a:p>
          <a:p>
            <a:pPr marL="457200" indent="-457200" eaLnBrk="1" hangingPunct="1">
              <a:lnSpc>
                <a:spcPct val="150000"/>
              </a:lnSpc>
              <a:buSzPct val="70000"/>
              <a:buFont typeface="Wingdings" panose="05000000000000000000" pitchFamily="2" charset="2"/>
              <a:buChar char="l"/>
              <a:defRPr/>
            </a:pPr>
            <a:r>
              <a:rPr lang="zh-CN" altLang="zh-CN" sz="2000" b="1" dirty="0">
                <a:latin typeface="宋体" panose="02010600030101010101" pitchFamily="2" charset="-122"/>
                <a:ea typeface="宋体" panose="02010600030101010101" pitchFamily="2" charset="-122"/>
              </a:rPr>
              <a:t>在每个阶段的结尾执行一次评估，确定这个阶段的目标是否达到，如果目标已经达到，项目可以进入下一阶段。</a:t>
            </a:r>
            <a:endParaRPr lang="en-US" altLang="zh-CN" sz="2000" b="1" dirty="0">
              <a:latin typeface="宋体" panose="02010600030101010101" pitchFamily="2" charset="-122"/>
              <a:ea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需求工程</a:t>
            </a:r>
          </a:p>
        </p:txBody>
      </p:sp>
      <p:sp>
        <p:nvSpPr>
          <p:cNvPr id="409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需求工程是指应用已证实有效的技术、方法进行需求分析，确定客户需求，帮助分析人员理解问题并定义目标系统的所有外部特征的一门学科。</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需求工程通过合适的工具和记号系统地描述待开发系统及其行为特征和相关约束，形成需求文档，并对用户不断变化的需求演进给予支持。</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400" b="1" dirty="0">
                <a:latin typeface="宋体" panose="02010600030101010101" pitchFamily="2" charset="-122"/>
                <a:ea typeface="宋体" panose="02010600030101010101" pitchFamily="2" charset="-122"/>
              </a:rPr>
              <a:t>80</a:t>
            </a:r>
            <a:r>
              <a:rPr lang="zh-CN" altLang="zh-CN" sz="2400" b="1" dirty="0">
                <a:latin typeface="宋体" panose="02010600030101010101" pitchFamily="2" charset="-122"/>
                <a:ea typeface="宋体" panose="02010600030101010101" pitchFamily="2" charset="-122"/>
              </a:rPr>
              <a:t>年代中期，需求工程</a:t>
            </a:r>
            <a:r>
              <a:rPr lang="en-US" altLang="zh-CN" sz="2400" b="1" dirty="0">
                <a:latin typeface="宋体" panose="02010600030101010101" pitchFamily="2" charset="-122"/>
                <a:ea typeface="宋体" panose="02010600030101010101" pitchFamily="2" charset="-122"/>
              </a:rPr>
              <a:t>(requirement </a:t>
            </a:r>
            <a:r>
              <a:rPr lang="en-US" altLang="zh-CN" sz="2400" b="1" dirty="0" err="1">
                <a:latin typeface="宋体" panose="02010600030101010101" pitchFamily="2" charset="-122"/>
                <a:ea typeface="宋体" panose="02010600030101010101" pitchFamily="2" charset="-122"/>
              </a:rPr>
              <a:t>engineering,RE</a:t>
            </a:r>
            <a:r>
              <a:rPr lang="en-US" altLang="zh-CN" sz="2400" b="1" dirty="0">
                <a:latin typeface="宋体" panose="02010600030101010101" pitchFamily="2" charset="-122"/>
                <a:ea typeface="宋体" panose="02010600030101010101" pitchFamily="2" charset="-122"/>
              </a:rPr>
              <a:t>) </a:t>
            </a:r>
            <a:r>
              <a:rPr lang="zh-CN" altLang="zh-CN" sz="2400" b="1" dirty="0">
                <a:latin typeface="宋体" panose="02010600030101010101" pitchFamily="2" charset="-122"/>
                <a:ea typeface="宋体" panose="02010600030101010101" pitchFamily="2" charset="-122"/>
              </a:rPr>
              <a:t>逐步形成。从</a:t>
            </a:r>
            <a:r>
              <a:rPr lang="en-US" altLang="zh-CN" sz="2400" b="1" dirty="0">
                <a:latin typeface="宋体" panose="02010600030101010101" pitchFamily="2" charset="-122"/>
                <a:ea typeface="宋体" panose="02010600030101010101" pitchFamily="2" charset="-122"/>
              </a:rPr>
              <a:t>90</a:t>
            </a:r>
            <a:r>
              <a:rPr lang="zh-CN" altLang="zh-CN" sz="2400" b="1" dirty="0">
                <a:latin typeface="宋体" panose="02010600030101010101" pitchFamily="2" charset="-122"/>
                <a:ea typeface="宋体" panose="02010600030101010101" pitchFamily="2" charset="-122"/>
              </a:rPr>
              <a:t>年代初期开始，需求工程成为研究的热点之一。</a:t>
            </a:r>
          </a:p>
          <a:p>
            <a:pPr marL="457200" indent="-457200" eaLnBrk="1" hangingPunct="1">
              <a:buSzPct val="70000"/>
              <a:buFont typeface="Wingdings" panose="05000000000000000000" pitchFamily="2" charset="2"/>
              <a:buChar char="l"/>
            </a:pPr>
            <a:endParaRPr lang="zh-CN" altLang="en-US" sz="24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pPr>
            <a:endParaRPr lang="zh-CN" altLang="en-US" sz="2400" b="1" dirty="0">
              <a:latin typeface="宋体" panose="02010600030101010101" pitchFamily="2" charset="-122"/>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428625" y="142875"/>
            <a:ext cx="8686800" cy="1143000"/>
          </a:xfrm>
        </p:spPr>
        <p:txBody>
          <a:bodyPr/>
          <a:lstStyle/>
          <a:p>
            <a:r>
              <a:rPr lang="zh-CN" altLang="zh-CN" b="1">
                <a:latin typeface="黑体" panose="02010609060101010101" pitchFamily="49" charset="-122"/>
                <a:ea typeface="黑体" panose="02010609060101010101" pitchFamily="49" charset="-122"/>
              </a:rPr>
              <a:t>开发过程中的里程碑</a:t>
            </a:r>
            <a:endParaRPr lang="zh-CN" altLang="en-US" b="1">
              <a:latin typeface="黑体" panose="02010609060101010101" pitchFamily="49" charset="-122"/>
              <a:ea typeface="黑体" panose="02010609060101010101" pitchFamily="49" charset="-122"/>
            </a:endParaRPr>
          </a:p>
        </p:txBody>
      </p:sp>
      <p:sp>
        <p:nvSpPr>
          <p:cNvPr id="2253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先启阶段结束时：生命周期目标里程碑</a:t>
            </a:r>
            <a:r>
              <a:rPr lang="en-US" altLang="zh-CN" sz="2000" b="1">
                <a:latin typeface="宋体" panose="02010600030101010101" pitchFamily="2" charset="-122"/>
                <a:ea typeface="宋体" panose="02010600030101010101" pitchFamily="2" charset="-122"/>
              </a:rPr>
              <a:t> -- </a:t>
            </a:r>
            <a:r>
              <a:rPr lang="zh-CN" altLang="zh-CN" sz="2000" b="1">
                <a:latin typeface="宋体" panose="02010600030101010101" pitchFamily="2" charset="-122"/>
                <a:ea typeface="宋体" panose="02010600030101010101" pitchFamily="2" charset="-122"/>
              </a:rPr>
              <a:t>用于评价项目基本的生存能力。</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精化阶段结束时：生命周期结构里程碑</a:t>
            </a:r>
            <a:r>
              <a:rPr lang="en-US" altLang="zh-CN" sz="2000" b="1">
                <a:latin typeface="宋体" panose="02010600030101010101" pitchFamily="2" charset="-122"/>
                <a:ea typeface="宋体" panose="02010600030101010101" pitchFamily="2" charset="-122"/>
              </a:rPr>
              <a:t> -- </a:t>
            </a:r>
            <a:r>
              <a:rPr lang="zh-CN" altLang="zh-CN" sz="2000" b="1">
                <a:latin typeface="宋体" panose="02010600030101010101" pitchFamily="2" charset="-122"/>
                <a:ea typeface="宋体" panose="02010600030101010101" pitchFamily="2" charset="-122"/>
              </a:rPr>
              <a:t>为系统的结构建立管理基准并使项目小组能够在构造阶段进行衡量。此刻，要检验详细的系统目标、范围、结构的选择、主要风险的解决方案。</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构造阶段结束时：初始功能里程碑。该里程碑决定了产品是否能够在测试环境中进行部署</a:t>
            </a:r>
            <a:r>
              <a:rPr lang="en-US" altLang="zh-CN" sz="2000" b="1">
                <a:latin typeface="宋体" panose="02010600030101010101" pitchFamily="2" charset="-122"/>
                <a:ea typeface="宋体" panose="02010600030101010101" pitchFamily="2" charset="-122"/>
              </a:rPr>
              <a:t>,</a:t>
            </a:r>
            <a:r>
              <a:rPr lang="zh-CN" altLang="zh-CN" sz="2000" b="1">
                <a:latin typeface="宋体" panose="02010600030101010101" pitchFamily="2" charset="-122"/>
                <a:ea typeface="宋体" panose="02010600030101010101" pitchFamily="2" charset="-122"/>
              </a:rPr>
              <a:t>要确定软件、环境、用户是否能够开始系统的运作。这时的产品版本常被称为“</a:t>
            </a:r>
            <a:r>
              <a:rPr lang="en-US" altLang="zh-CN" sz="2000" b="1">
                <a:latin typeface="宋体" panose="02010600030101010101" pitchFamily="2" charset="-122"/>
                <a:ea typeface="宋体" panose="02010600030101010101" pitchFamily="2" charset="-122"/>
              </a:rPr>
              <a:t>beta</a:t>
            </a:r>
            <a:r>
              <a:rPr lang="zh-CN" altLang="zh-CN" sz="2000" b="1">
                <a:latin typeface="宋体" panose="02010600030101010101" pitchFamily="2" charset="-122"/>
                <a:ea typeface="宋体" panose="02010600030101010101" pitchFamily="2" charset="-122"/>
              </a:rPr>
              <a:t>”版。</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移交阶段的终点：产品发布里程碑。此时，要确定目标是否已经实现，是否可以开始另一个开发周期。在某些情况下该里程碑可能与下一项目周期先启阶段的开始重合。</a:t>
            </a:r>
          </a:p>
          <a:p>
            <a:pPr marL="457200" indent="-457200" eaLnBrk="1" hangingPunct="1">
              <a:lnSpc>
                <a:spcPct val="150000"/>
              </a:lnSpc>
              <a:buSzPct val="70000"/>
              <a:buFont typeface="Wingdings" panose="05000000000000000000" pitchFamily="2" charset="2"/>
              <a:buChar char="l"/>
            </a:pPr>
            <a:endParaRPr lang="zh-CN"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endParaRPr lang="en-US" altLang="zh-CN" sz="2000" b="1">
              <a:latin typeface="宋体" panose="02010600030101010101" pitchFamily="2" charset="-122"/>
              <a:ea typeface="宋体" panose="0201060003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428625" y="142875"/>
            <a:ext cx="8686800" cy="1143000"/>
          </a:xfrm>
        </p:spPr>
        <p:txBody>
          <a:bodyPr/>
          <a:lstStyle/>
          <a:p>
            <a:r>
              <a:rPr lang="en-US" altLang="zh-CN" b="1">
                <a:latin typeface="黑体" panose="02010609060101010101" pitchFamily="49" charset="-122"/>
                <a:ea typeface="黑体" panose="02010609060101010101" pitchFamily="49" charset="-122"/>
              </a:rPr>
              <a:t>RUP</a:t>
            </a:r>
            <a:r>
              <a:rPr lang="zh-CN" altLang="zh-CN" b="1">
                <a:latin typeface="黑体" panose="02010609060101010101" pitchFamily="49" charset="-122"/>
                <a:ea typeface="黑体" panose="02010609060101010101" pitchFamily="49" charset="-122"/>
              </a:rPr>
              <a:t>的</a:t>
            </a:r>
            <a:r>
              <a:rPr lang="en-US" altLang="zh-CN" b="1">
                <a:latin typeface="黑体" panose="02010609060101010101" pitchFamily="49" charset="-122"/>
                <a:ea typeface="黑体" panose="02010609060101010101" pitchFamily="49" charset="-122"/>
              </a:rPr>
              <a:t>9</a:t>
            </a:r>
            <a:r>
              <a:rPr lang="zh-CN" altLang="en-US" b="1">
                <a:latin typeface="黑体" panose="02010609060101010101" pitchFamily="49" charset="-122"/>
                <a:ea typeface="黑体" panose="02010609060101010101" pitchFamily="49" charset="-122"/>
              </a:rPr>
              <a:t>个</a:t>
            </a:r>
            <a:r>
              <a:rPr lang="zh-CN" altLang="zh-CN" b="1">
                <a:latin typeface="黑体" panose="02010609060101010101" pitchFamily="49" charset="-122"/>
                <a:ea typeface="黑体" panose="02010609060101010101" pitchFamily="49" charset="-122"/>
              </a:rPr>
              <a:t>核心工作流</a:t>
            </a:r>
            <a:r>
              <a:rPr lang="en-US" altLang="zh-CN" b="1">
                <a:latin typeface="黑体" panose="02010609060101010101" pitchFamily="49" charset="-122"/>
                <a:ea typeface="黑体" panose="02010609060101010101" pitchFamily="49" charset="-122"/>
              </a:rPr>
              <a:t>(Core Workflows)</a:t>
            </a:r>
            <a:endParaRPr lang="zh-CN" altLang="en-US" b="1">
              <a:latin typeface="黑体" panose="02010609060101010101" pitchFamily="49" charset="-122"/>
              <a:ea typeface="黑体" panose="02010609060101010101" pitchFamily="49" charset="-122"/>
            </a:endParaRPr>
          </a:p>
        </p:txBody>
      </p:sp>
      <p:sp>
        <p:nvSpPr>
          <p:cNvPr id="2355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000" b="1">
                <a:latin typeface="宋体" panose="02010600030101010101" pitchFamily="2" charset="-122"/>
                <a:ea typeface="宋体" panose="02010600030101010101" pitchFamily="2" charset="-122"/>
              </a:rPr>
              <a:t>6</a:t>
            </a:r>
            <a:r>
              <a:rPr lang="zh-CN" altLang="en-US" sz="2000" b="1">
                <a:latin typeface="宋体" panose="02010600030101010101" pitchFamily="2" charset="-122"/>
                <a:ea typeface="宋体" panose="02010600030101010101" pitchFamily="2" charset="-122"/>
              </a:rPr>
              <a:t>个</a:t>
            </a:r>
            <a:r>
              <a:rPr lang="zh-CN" altLang="zh-CN" sz="2000" b="1">
                <a:latin typeface="宋体" panose="02010600030101010101" pitchFamily="2" charset="-122"/>
                <a:ea typeface="宋体" panose="02010600030101010101" pitchFamily="2" charset="-122"/>
              </a:rPr>
              <a:t>核心过程工作流</a:t>
            </a:r>
            <a:r>
              <a:rPr lang="en-US" altLang="zh-CN" sz="2000" b="1">
                <a:latin typeface="宋体" panose="02010600030101010101" pitchFamily="2" charset="-122"/>
                <a:ea typeface="宋体" panose="02010600030101010101" pitchFamily="2" charset="-122"/>
              </a:rPr>
              <a:t>(Core Process Workflows)</a:t>
            </a:r>
            <a:r>
              <a:rPr lang="zh-CN" altLang="zh-CN" sz="2000" b="1">
                <a:latin typeface="宋体" panose="02010600030101010101" pitchFamily="2" charset="-122"/>
                <a:ea typeface="宋体" panose="02010600030101010101" pitchFamily="2" charset="-122"/>
              </a:rPr>
              <a:t>工作流：商业建模工作流、需求工作流、分析和设计工作流、实现工作流、测试工作流、部署工作流、</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a:latin typeface="宋体" panose="02010600030101010101" pitchFamily="2" charset="-122"/>
                <a:ea typeface="宋体" panose="02010600030101010101" pitchFamily="2" charset="-122"/>
              </a:rPr>
              <a:t>3</a:t>
            </a:r>
            <a:r>
              <a:rPr lang="zh-CN" altLang="en-US" sz="2000" b="1">
                <a:latin typeface="宋体" panose="02010600030101010101" pitchFamily="2" charset="-122"/>
                <a:ea typeface="宋体" panose="02010600030101010101" pitchFamily="2" charset="-122"/>
              </a:rPr>
              <a:t>个</a:t>
            </a:r>
            <a:r>
              <a:rPr lang="zh-CN" altLang="zh-CN" sz="2000" b="1">
                <a:latin typeface="宋体" panose="02010600030101010101" pitchFamily="2" charset="-122"/>
                <a:ea typeface="宋体" panose="02010600030101010101" pitchFamily="2" charset="-122"/>
              </a:rPr>
              <a:t>核心支持工作流</a:t>
            </a:r>
            <a:r>
              <a:rPr lang="en-US" altLang="zh-CN" sz="2000" b="1">
                <a:latin typeface="宋体" panose="02010600030101010101" pitchFamily="2" charset="-122"/>
                <a:ea typeface="宋体" panose="02010600030101010101" pitchFamily="2" charset="-122"/>
              </a:rPr>
              <a:t>(Core Supporting Workflows)</a:t>
            </a:r>
            <a:r>
              <a:rPr lang="zh-CN" altLang="en-US" sz="2000" b="1">
                <a:latin typeface="宋体" panose="02010600030101010101" pitchFamily="2" charset="-122"/>
                <a:ea typeface="宋体" panose="02010600030101010101" pitchFamily="2" charset="-122"/>
              </a:rPr>
              <a:t>：</a:t>
            </a:r>
            <a:r>
              <a:rPr lang="zh-CN" altLang="zh-CN" sz="2000" b="1">
                <a:latin typeface="宋体" panose="02010600030101010101" pitchFamily="2" charset="-122"/>
                <a:ea typeface="宋体" panose="02010600030101010101" pitchFamily="2" charset="-122"/>
              </a:rPr>
              <a:t>配置和变更管理工作流、项目管理工作流、环境工作流。</a:t>
            </a:r>
            <a:endParaRPr lang="en-US" altLang="zh-CN" sz="20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a:latin typeface="宋体" panose="02010600030101010101" pitchFamily="2" charset="-122"/>
                <a:ea typeface="宋体" panose="02010600030101010101" pitchFamily="2" charset="-122"/>
              </a:rPr>
              <a:t>尽管</a:t>
            </a:r>
            <a:r>
              <a:rPr lang="en-US" altLang="zh-CN" sz="2000" b="1">
                <a:latin typeface="宋体" panose="02010600030101010101" pitchFamily="2" charset="-122"/>
                <a:ea typeface="宋体" panose="02010600030101010101" pitchFamily="2" charset="-122"/>
              </a:rPr>
              <a:t>6</a:t>
            </a:r>
            <a:r>
              <a:rPr lang="zh-CN" altLang="zh-CN" sz="2000" b="1">
                <a:latin typeface="宋体" panose="02010600030101010101" pitchFamily="2" charset="-122"/>
                <a:ea typeface="宋体" panose="02010600030101010101" pitchFamily="2" charset="-122"/>
              </a:rPr>
              <a:t>个核心过程工作流可能使人想起传统瀑布模型中的几个阶段，但迭代过程中的阶段是完全不同的，这些工作流在整个生命周期中一次又一次被访问。</a:t>
            </a:r>
            <a:r>
              <a:rPr lang="en-US" altLang="zh-CN" sz="2000" b="1">
                <a:latin typeface="宋体" panose="02010600030101010101" pitchFamily="2" charset="-122"/>
                <a:ea typeface="宋体" panose="02010600030101010101" pitchFamily="2" charset="-122"/>
              </a:rPr>
              <a:t>9</a:t>
            </a:r>
            <a:r>
              <a:rPr lang="zh-CN" altLang="zh-CN" sz="2000" b="1">
                <a:latin typeface="宋体" panose="02010600030101010101" pitchFamily="2" charset="-122"/>
                <a:ea typeface="宋体" panose="02010600030101010101" pitchFamily="2" charset="-122"/>
              </a:rPr>
              <a:t>个核心工作流在项目中轮流被使用，在每一次迭代中以不同的重点和强度重复。</a:t>
            </a:r>
          </a:p>
          <a:p>
            <a:pPr marL="457200" indent="-457200" eaLnBrk="1" hangingPunct="1">
              <a:lnSpc>
                <a:spcPct val="150000"/>
              </a:lnSpc>
              <a:buSzPct val="70000"/>
              <a:buFont typeface="Wingdings" panose="05000000000000000000" pitchFamily="2" charset="2"/>
              <a:buChar char="l"/>
            </a:pPr>
            <a:endParaRPr lang="en-US" altLang="zh-CN" sz="2000" b="1">
              <a:latin typeface="宋体" panose="02010600030101010101" pitchFamily="2" charset="-122"/>
              <a:ea typeface="宋体"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428625" y="142875"/>
            <a:ext cx="8686800" cy="1143000"/>
          </a:xfrm>
        </p:spPr>
        <p:txBody>
          <a:bodyPr/>
          <a:lstStyle/>
          <a:p>
            <a:endParaRPr lang="zh-CN" altLang="en-US" b="1">
              <a:latin typeface="黑体" panose="02010609060101010101" pitchFamily="49" charset="-122"/>
              <a:ea typeface="黑体" panose="02010609060101010101" pitchFamily="49" charset="-122"/>
            </a:endParaRPr>
          </a:p>
        </p:txBody>
      </p:sp>
      <p:sp>
        <p:nvSpPr>
          <p:cNvPr id="20483" name="内容占位符 2"/>
          <p:cNvSpPr>
            <a:spLocks noGrp="1"/>
          </p:cNvSpPr>
          <p:nvPr>
            <p:ph idx="1"/>
          </p:nvPr>
        </p:nvSpPr>
        <p:spPr>
          <a:xfrm>
            <a:off x="28575" y="1285875"/>
            <a:ext cx="2089150" cy="5286375"/>
          </a:xfrm>
        </p:spPr>
        <p:txBody>
          <a:bodyPr/>
          <a:lstStyle/>
          <a:p>
            <a:pPr indent="0" eaLnBrk="1" hangingPunct="1">
              <a:lnSpc>
                <a:spcPct val="150000"/>
              </a:lnSpc>
              <a:buSzPct val="70000"/>
              <a:buFont typeface="Wingdings" panose="05000000000000000000" pitchFamily="2" charset="2"/>
              <a:buNone/>
              <a:defRPr/>
            </a:pP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的需求工作流目标是描述系统应该做什么，并使开发团队与用户就这一描述达成共识。为了达到此目标，</a:t>
            </a:r>
            <a:r>
              <a:rPr lang="en-US" altLang="zh-CN" sz="2000" b="1" dirty="0">
                <a:latin typeface="宋体" panose="02010600030101010101" pitchFamily="2" charset="-122"/>
                <a:ea typeface="宋体" panose="02010600030101010101" pitchFamily="2" charset="-122"/>
              </a:rPr>
              <a:t>RUP</a:t>
            </a:r>
            <a:r>
              <a:rPr lang="zh-CN" altLang="zh-CN" sz="2000" b="1" dirty="0">
                <a:latin typeface="宋体" panose="02010600030101010101" pitchFamily="2" charset="-122"/>
                <a:ea typeface="宋体" panose="02010600030101010101" pitchFamily="2" charset="-122"/>
              </a:rPr>
              <a:t>描述了如何对系统的功能和约束条件进行提取、组织并将其文档化。</a:t>
            </a:r>
          </a:p>
          <a:p>
            <a:pPr marL="457200" indent="-457200" eaLnBrk="1" hangingPunct="1">
              <a:lnSpc>
                <a:spcPct val="150000"/>
              </a:lnSpc>
              <a:buSzPct val="70000"/>
              <a:buFont typeface="Wingdings" panose="05000000000000000000" pitchFamily="2" charset="2"/>
              <a:buChar char="l"/>
              <a:defRPr/>
            </a:pPr>
            <a:endParaRPr lang="en-US" altLang="zh-CN" sz="2000" b="1" dirty="0">
              <a:latin typeface="宋体" panose="02010600030101010101" pitchFamily="2" charset="-122"/>
              <a:ea typeface="宋体" panose="02010600030101010101" pitchFamily="2" charset="-122"/>
            </a:endParaRPr>
          </a:p>
        </p:txBody>
      </p:sp>
      <p:sp>
        <p:nvSpPr>
          <p:cNvPr id="24580" name="Rectangle 4"/>
          <p:cNvSpPr>
            <a:spLocks noChangeArrowheads="1"/>
          </p:cNvSpPr>
          <p:nvPr/>
        </p:nvSpPr>
        <p:spPr bwMode="auto">
          <a:xfrm>
            <a:off x="2771775" y="28527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grpSp>
        <p:nvGrpSpPr>
          <p:cNvPr id="24581" name="Group 1"/>
          <p:cNvGrpSpPr>
            <a:grpSpLocks/>
          </p:cNvGrpSpPr>
          <p:nvPr/>
        </p:nvGrpSpPr>
        <p:grpSpPr bwMode="auto">
          <a:xfrm>
            <a:off x="2119313" y="142875"/>
            <a:ext cx="6996112" cy="6535738"/>
            <a:chOff x="1003" y="-3089"/>
            <a:chExt cx="8090" cy="9116"/>
          </a:xfrm>
        </p:grpSpPr>
        <p:sp>
          <p:nvSpPr>
            <p:cNvPr id="4" name="Text Box 3"/>
            <p:cNvSpPr txBox="1">
              <a:spLocks noChangeArrowheads="1"/>
            </p:cNvSpPr>
            <p:nvPr/>
          </p:nvSpPr>
          <p:spPr bwMode="auto">
            <a:xfrm>
              <a:off x="1511" y="5513"/>
              <a:ext cx="7569" cy="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a:defRPr/>
              </a:pPr>
              <a:r>
                <a:rPr lang="zh-CN" altLang="en-US" sz="2000" dirty="0">
                  <a:solidFill>
                    <a:schemeClr val="tx1">
                      <a:lumMod val="10000"/>
                    </a:schemeClr>
                  </a:solidFill>
                  <a:cs typeface="宋体" panose="02010600030101010101" pitchFamily="2" charset="-122"/>
                </a:rPr>
                <a:t>图</a:t>
              </a:r>
              <a:r>
                <a:rPr lang="en-US" altLang="zh-CN" sz="2000" dirty="0">
                  <a:solidFill>
                    <a:schemeClr val="tx1">
                      <a:lumMod val="10000"/>
                    </a:schemeClr>
                  </a:solidFill>
                  <a:cs typeface="宋体" panose="02010600030101010101" pitchFamily="2" charset="-122"/>
                </a:rPr>
                <a:t>2-4  </a:t>
              </a:r>
              <a:r>
                <a:rPr lang="zh-CN" altLang="en-US" sz="2000" dirty="0">
                  <a:solidFill>
                    <a:schemeClr val="tx1">
                      <a:lumMod val="10000"/>
                    </a:schemeClr>
                  </a:solidFill>
                  <a:cs typeface="宋体" panose="02010600030101010101" pitchFamily="2" charset="-122"/>
                </a:rPr>
                <a:t>需求工作流中的角色及其活动</a:t>
              </a:r>
              <a:endParaRPr lang="zh-CN" altLang="en-US" sz="2000" dirty="0">
                <a:solidFill>
                  <a:schemeClr val="tx1">
                    <a:lumMod val="10000"/>
                  </a:schemeClr>
                </a:solidFill>
              </a:endParaRPr>
            </a:p>
          </p:txBody>
        </p:sp>
        <p:pic>
          <p:nvPicPr>
            <p:cNvPr id="24583" name="Picture 2" descr="wfov_req[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3" y="-3089"/>
              <a:ext cx="8090" cy="8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428625" y="142875"/>
            <a:ext cx="8686800" cy="1143000"/>
          </a:xfrm>
        </p:spPr>
        <p:txBody>
          <a:bodyPr/>
          <a:lstStyle/>
          <a:p>
            <a:endParaRPr lang="zh-CN" altLang="en-US" b="1">
              <a:latin typeface="黑体" panose="02010609060101010101" pitchFamily="49" charset="-122"/>
              <a:ea typeface="黑体" panose="02010609060101010101" pitchFamily="49" charset="-122"/>
            </a:endParaRPr>
          </a:p>
        </p:txBody>
      </p:sp>
      <p:sp>
        <p:nvSpPr>
          <p:cNvPr id="25603" name="Rectangle 4"/>
          <p:cNvSpPr>
            <a:spLocks noChangeArrowheads="1"/>
          </p:cNvSpPr>
          <p:nvPr/>
        </p:nvSpPr>
        <p:spPr bwMode="auto">
          <a:xfrm>
            <a:off x="2771775" y="28527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grpSp>
        <p:nvGrpSpPr>
          <p:cNvPr id="25604" name="Group 2"/>
          <p:cNvGrpSpPr>
            <a:grpSpLocks/>
          </p:cNvGrpSpPr>
          <p:nvPr/>
        </p:nvGrpSpPr>
        <p:grpSpPr bwMode="auto">
          <a:xfrm>
            <a:off x="107950" y="0"/>
            <a:ext cx="9007475" cy="6597650"/>
            <a:chOff x="0" y="0"/>
            <a:chExt cx="7740" cy="5104"/>
          </a:xfrm>
        </p:grpSpPr>
        <p:pic>
          <p:nvPicPr>
            <p:cNvPr id="25605" name="Picture 3" descr="ars_req[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740" cy="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4"/>
            <p:cNvSpPr txBox="1">
              <a:spLocks noChangeArrowheads="1"/>
            </p:cNvSpPr>
            <p:nvPr/>
          </p:nvSpPr>
          <p:spPr bwMode="auto">
            <a:xfrm>
              <a:off x="266" y="4729"/>
              <a:ext cx="7200" cy="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defRPr/>
              </a:pPr>
              <a:r>
                <a:rPr lang="zh-CN" altLang="en-US" sz="2000" b="1">
                  <a:solidFill>
                    <a:schemeClr val="tx1">
                      <a:lumMod val="10000"/>
                    </a:schemeClr>
                  </a:solidFill>
                  <a:latin typeface="Calibri" panose="020F0502020204030204" pitchFamily="34" charset="0"/>
                </a:rPr>
                <a:t>图</a:t>
              </a:r>
              <a:r>
                <a:rPr lang="en-US" altLang="zh-CN" sz="2000" b="1">
                  <a:solidFill>
                    <a:schemeClr val="tx1">
                      <a:lumMod val="10000"/>
                    </a:schemeClr>
                  </a:solidFill>
                  <a:latin typeface="Calibri" panose="020F0502020204030204" pitchFamily="34" charset="0"/>
                </a:rPr>
                <a:t>2-5 </a:t>
              </a:r>
              <a:r>
                <a:rPr lang="zh-CN" altLang="en-US" sz="2000" b="1">
                  <a:solidFill>
                    <a:schemeClr val="tx1">
                      <a:lumMod val="10000"/>
                    </a:schemeClr>
                  </a:solidFill>
                  <a:latin typeface="Calibri" panose="020F0502020204030204" pitchFamily="34" charset="0"/>
                </a:rPr>
                <a:t>需求工作流中开发的角色和工件</a:t>
              </a:r>
              <a:endParaRPr lang="zh-CN" sz="2000" b="1">
                <a:solidFill>
                  <a:schemeClr val="tx1">
                    <a:lumMod val="10000"/>
                  </a:schemeClr>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RUP</a:t>
            </a:r>
            <a:r>
              <a:rPr lang="zh-CN" altLang="zh-CN" b="1">
                <a:latin typeface="黑体" panose="02010609060101010101" pitchFamily="49" charset="-122"/>
                <a:ea typeface="黑体" panose="02010609060101010101" pitchFamily="49" charset="-122"/>
              </a:rPr>
              <a:t>的迭代开发模式</a:t>
            </a:r>
            <a:endParaRPr lang="zh-CN" altLang="en-US" b="1">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en-US" altLang="zh-CN" sz="2400" b="1" dirty="0">
                <a:latin typeface="宋体" panose="02010600030101010101" pitchFamily="2" charset="-122"/>
                <a:ea typeface="宋体" panose="02010600030101010101" pitchFamily="2" charset="-122"/>
              </a:rPr>
              <a:t>RUP</a:t>
            </a:r>
            <a:r>
              <a:rPr lang="zh-CN" altLang="zh-CN" sz="2400" b="1" dirty="0">
                <a:latin typeface="宋体" panose="02010600030101010101" pitchFamily="2" charset="-122"/>
                <a:ea typeface="宋体" panose="02010600030101010101" pitchFamily="2" charset="-122"/>
              </a:rPr>
              <a:t>中的每个阶段可进一步分解为迭代。每个迭代均是一个完整的开发循环，产生产品的一个可执行版本，即最终产品的一个子集。从一个迭代过程到另一个迭代过程，不断增量式地演进，直至实现最终系统。</a:t>
            </a:r>
          </a:p>
          <a:p>
            <a:pPr marL="342900" eaLnBrk="1" hangingPunct="1">
              <a:lnSpc>
                <a:spcPct val="12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RUP</a:t>
            </a:r>
            <a:r>
              <a:rPr lang="zh-CN" altLang="zh-CN" b="1">
                <a:latin typeface="黑体" panose="02010609060101010101" pitchFamily="49" charset="-122"/>
                <a:ea typeface="黑体" panose="02010609060101010101" pitchFamily="49" charset="-122"/>
              </a:rPr>
              <a:t>的迭代开发模式</a:t>
            </a:r>
            <a:endParaRPr lang="zh-CN" altLang="en-US" b="1">
              <a:latin typeface="黑体" panose="02010609060101010101" pitchFamily="49" charset="-122"/>
              <a:ea typeface="黑体" panose="02010609060101010101" pitchFamily="49" charset="-122"/>
            </a:endParaRPr>
          </a:p>
        </p:txBody>
      </p:sp>
      <p:pic>
        <p:nvPicPr>
          <p:cNvPr id="27651"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125538"/>
            <a:ext cx="8137525" cy="545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RUP</a:t>
            </a:r>
            <a:r>
              <a:rPr lang="zh-CN" altLang="zh-CN" b="1">
                <a:latin typeface="黑体" panose="02010609060101010101" pitchFamily="49" charset="-122"/>
                <a:ea typeface="黑体" panose="02010609060101010101" pitchFamily="49" charset="-122"/>
              </a:rPr>
              <a:t>的迭代开发模式</a:t>
            </a:r>
            <a:endParaRPr lang="zh-CN" altLang="en-US" b="1">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en-US" altLang="zh-CN" sz="2400" b="1" dirty="0">
                <a:latin typeface="宋体" panose="02010600030101010101" pitchFamily="2" charset="-122"/>
                <a:ea typeface="宋体" panose="02010600030101010101" pitchFamily="2" charset="-122"/>
              </a:rPr>
              <a:t>RUP</a:t>
            </a:r>
            <a:r>
              <a:rPr lang="zh-CN" altLang="zh-CN" sz="2400" b="1" dirty="0">
                <a:latin typeface="宋体" panose="02010600030101010101" pitchFamily="2" charset="-122"/>
                <a:ea typeface="宋体" panose="02010600030101010101" pitchFamily="2" charset="-122"/>
              </a:rPr>
              <a:t>的迭代过程是受控的</a:t>
            </a:r>
            <a:r>
              <a:rPr lang="zh-CN" altLang="en-US" sz="2400" b="1"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明确项目迭代的个数、每个迭代的持续时间以及目标；每一个迭代都有详细的迭代计划和具体的迭代工作流；每个迭代都生成该迭代的软件发布，作为下一迭代的基础；在迭代结束前，要执行测试，并仔细评估该迭代过程，为下一迭代做准备；迭代并不是重复地做相同的事，而是针对不同用例的细化和实现。</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在</a:t>
            </a:r>
            <a:r>
              <a:rPr lang="en-US" altLang="zh-CN" sz="2400" b="1" dirty="0">
                <a:latin typeface="宋体" panose="02010600030101010101" pitchFamily="2" charset="-122"/>
                <a:ea typeface="宋体" panose="02010600030101010101" pitchFamily="2" charset="-122"/>
              </a:rPr>
              <a:t>RUP</a:t>
            </a:r>
            <a:r>
              <a:rPr lang="zh-CN" altLang="zh-CN" sz="2400" b="1" dirty="0">
                <a:latin typeface="宋体" panose="02010600030101010101" pitchFamily="2" charset="-122"/>
                <a:ea typeface="宋体" panose="02010600030101010101" pitchFamily="2" charset="-122"/>
              </a:rPr>
              <a:t>模型中需求不再单纯涉及一个阶段。虽然需求在先启和精化阶段工作量较大，在整个软件生命周期的后续阶段也一直要考虑需求的细化和变更。</a:t>
            </a:r>
          </a:p>
          <a:p>
            <a:pPr marL="457200" indent="-457200" eaLnBrk="1" hangingPunct="1">
              <a:lnSpc>
                <a:spcPct val="150000"/>
              </a:lnSpc>
              <a:buSzPct val="70000"/>
              <a:buFont typeface="Wingdings" panose="05000000000000000000" pitchFamily="2" charset="2"/>
              <a:buChar char="l"/>
              <a:defRPr/>
            </a:pPr>
            <a:endParaRPr lang="zh-CN" altLang="zh-CN" sz="2400" b="1" dirty="0">
              <a:latin typeface="宋体" panose="02010600030101010101" pitchFamily="2" charset="-122"/>
              <a:ea typeface="宋体" panose="02010600030101010101" pitchFamily="2" charset="-122"/>
            </a:endParaRPr>
          </a:p>
          <a:p>
            <a:pPr marL="342900" eaLnBrk="1" hangingPunct="1">
              <a:lnSpc>
                <a:spcPct val="12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xfrm>
            <a:off x="428625" y="142875"/>
            <a:ext cx="8686800" cy="1143000"/>
          </a:xfrm>
        </p:spPr>
        <p:txBody>
          <a:bodyPr/>
          <a:lstStyle/>
          <a:p>
            <a:pPr eaLnBrk="1" hangingPunct="1"/>
            <a:r>
              <a:rPr lang="zh-CN" altLang="zh-CN" b="1">
                <a:latin typeface="黑体" panose="02010609060101010101" pitchFamily="49" charset="-122"/>
                <a:ea typeface="黑体" panose="02010609060101010101" pitchFamily="49" charset="-122"/>
              </a:rPr>
              <a:t>敏捷软件开发</a:t>
            </a:r>
            <a:endParaRPr lang="zh-CN" altLang="en-US" b="1">
              <a:latin typeface="黑体" panose="02010609060101010101" pitchFamily="49" charset="-122"/>
              <a:ea typeface="黑体" panose="02010609060101010101" pitchFamily="49" charset="-122"/>
            </a:endParaRPr>
          </a:p>
        </p:txBody>
      </p:sp>
      <p:sp>
        <p:nvSpPr>
          <p:cNvPr id="2969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随着一些小型组织对软件需求的不</a:t>
            </a:r>
            <a:r>
              <a:rPr lang="zh-CN" altLang="en-US" sz="2200" b="1">
                <a:latin typeface="宋体" panose="02010600030101010101" pitchFamily="2" charset="-122"/>
                <a:ea typeface="宋体" panose="02010600030101010101" pitchFamily="2" charset="-122"/>
              </a:rPr>
              <a:t>断</a:t>
            </a:r>
            <a:r>
              <a:rPr lang="zh-CN" altLang="zh-CN" sz="2200" b="1">
                <a:latin typeface="宋体" panose="02010600030101010101" pitchFamily="2" charset="-122"/>
                <a:ea typeface="宋体" panose="02010600030101010101" pitchFamily="2" charset="-122"/>
              </a:rPr>
              <a:t>增加，价格低廉的软件解决方案倍受青睐，从</a:t>
            </a:r>
            <a:r>
              <a:rPr lang="en-US" altLang="zh-CN" sz="2200" b="1">
                <a:latin typeface="宋体" panose="02010600030101010101" pitchFamily="2" charset="-122"/>
                <a:ea typeface="宋体" panose="02010600030101010101" pitchFamily="2" charset="-122"/>
              </a:rPr>
              <a:t>20</a:t>
            </a:r>
            <a:r>
              <a:rPr lang="zh-CN" altLang="zh-CN" sz="2200" b="1">
                <a:latin typeface="宋体" panose="02010600030101010101" pitchFamily="2" charset="-122"/>
                <a:ea typeface="宋体" panose="02010600030101010101" pitchFamily="2" charset="-122"/>
              </a:rPr>
              <a:t>世纪</a:t>
            </a:r>
            <a:r>
              <a:rPr lang="en-US" altLang="zh-CN" sz="2200" b="1">
                <a:latin typeface="宋体" panose="02010600030101010101" pitchFamily="2" charset="-122"/>
                <a:ea typeface="宋体" panose="02010600030101010101" pitchFamily="2" charset="-122"/>
              </a:rPr>
              <a:t>90</a:t>
            </a:r>
            <a:r>
              <a:rPr lang="zh-CN" altLang="zh-CN" sz="2200" b="1">
                <a:latin typeface="宋体" panose="02010600030101010101" pitchFamily="2" charset="-122"/>
                <a:ea typeface="宋体" panose="02010600030101010101" pitchFamily="2" charset="-122"/>
              </a:rPr>
              <a:t>年代开始涌现出了一些更加简单、快速、易用的软件开发方法。</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更强调开发团队与业务专家之间的密切协作、面对面的沟通（敏捷开发认为面对面的沟通比书面的文档更有效）、频繁交付新的软件版本、紧凑而自我组织型的团队、能够很好地适应需求变化的代码编写和团队组织方法，更注重软件开发中人的作用，更注重应对快速变化的需求的一种软件开发能力。</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这些方法与传统的软件开发模型的过程相比，丢弃了繁琐、沉重的过程管理负担，因此又被称为轻量级方法。</a:t>
            </a:r>
            <a:endParaRPr lang="zh-CN" altLang="en-US" sz="2200" b="1">
              <a:latin typeface="宋体" panose="02010600030101010101" pitchFamily="2" charset="-122"/>
              <a:ea typeface="宋体" panose="02010600030101010101"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428625" y="142875"/>
            <a:ext cx="8686800" cy="1143000"/>
          </a:xfrm>
        </p:spPr>
        <p:txBody>
          <a:bodyPr/>
          <a:lstStyle/>
          <a:p>
            <a:pPr eaLnBrk="1" hangingPunct="1"/>
            <a:r>
              <a:rPr lang="zh-CN" altLang="zh-CN" b="1">
                <a:latin typeface="黑体" panose="02010609060101010101" pitchFamily="49" charset="-122"/>
                <a:ea typeface="黑体" panose="02010609060101010101" pitchFamily="49" charset="-122"/>
              </a:rPr>
              <a:t>敏捷软件开发</a:t>
            </a:r>
            <a:endParaRPr lang="zh-CN" altLang="en-US" b="1">
              <a:latin typeface="黑体" panose="02010609060101010101" pitchFamily="49" charset="-122"/>
              <a:ea typeface="黑体" panose="02010609060101010101" pitchFamily="49" charset="-122"/>
            </a:endParaRPr>
          </a:p>
        </p:txBody>
      </p:sp>
      <p:sp>
        <p:nvSpPr>
          <p:cNvPr id="2969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en-US" altLang="zh-CN" sz="2200" b="1" dirty="0">
                <a:latin typeface="宋体" panose="02010600030101010101" pitchFamily="2" charset="-122"/>
                <a:ea typeface="宋体" panose="02010600030101010101" pitchFamily="2" charset="-122"/>
              </a:rPr>
              <a:t>IBM</a:t>
            </a:r>
            <a:r>
              <a:rPr lang="zh-CN" altLang="zh-CN" sz="2200" b="1" dirty="0">
                <a:latin typeface="宋体" panose="02010600030101010101" pitchFamily="2" charset="-122"/>
                <a:ea typeface="宋体" panose="02010600030101010101" pitchFamily="2" charset="-122"/>
              </a:rPr>
              <a:t>对敏捷的定义为：通过持续的利益相关人反馈，使用用例（或用户故事）和一系列短小且是固定时间的迭代去发布高质量的，高可用性的代码。</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zh-CN" sz="2200" b="1" dirty="0">
                <a:latin typeface="宋体" panose="02010600030101010101" pitchFamily="2" charset="-122"/>
                <a:ea typeface="宋体" panose="02010600030101010101" pitchFamily="2" charset="-122"/>
              </a:rPr>
              <a:t>敏捷方法的特点：</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200" b="1" dirty="0">
                <a:latin typeface="宋体" panose="02010600030101010101" pitchFamily="2" charset="-122"/>
                <a:ea typeface="宋体" panose="02010600030101010101" pitchFamily="2" charset="-122"/>
              </a:rPr>
              <a:t>更关注协作</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200" b="1" dirty="0">
                <a:latin typeface="宋体" panose="02010600030101010101" pitchFamily="2" charset="-122"/>
                <a:ea typeface="宋体" panose="02010600030101010101" pitchFamily="2" charset="-122"/>
              </a:rPr>
              <a:t>更关注质量</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200" b="1" dirty="0">
                <a:latin typeface="宋体" panose="02010600030101010101" pitchFamily="2" charset="-122"/>
                <a:ea typeface="宋体" panose="02010600030101010101" pitchFamily="2" charset="-122"/>
              </a:rPr>
              <a:t>更关注可工作的产品</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200" b="1" dirty="0">
                <a:latin typeface="宋体" panose="02010600030101010101" pitchFamily="2" charset="-122"/>
                <a:ea typeface="宋体" panose="02010600030101010101" pitchFamily="2" charset="-122"/>
              </a:rPr>
              <a:t>更关注全才化的专才</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200" b="1" dirty="0">
                <a:latin typeface="宋体" panose="02010600030101010101" pitchFamily="2" charset="-122"/>
                <a:ea typeface="宋体" panose="02010600030101010101" pitchFamily="2" charset="-122"/>
              </a:rPr>
              <a:t>是基于实践的，而不是基于理论</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428625" y="142875"/>
            <a:ext cx="8686800" cy="1143000"/>
          </a:xfrm>
        </p:spPr>
        <p:txBody>
          <a:bodyPr/>
          <a:lstStyle/>
          <a:p>
            <a:pPr eaLnBrk="1" hangingPunct="1"/>
            <a:r>
              <a:rPr lang="zh-CN" altLang="zh-CN" b="1">
                <a:latin typeface="黑体" panose="02010609060101010101" pitchFamily="49" charset="-122"/>
                <a:ea typeface="黑体" panose="02010609060101010101" pitchFamily="49" charset="-122"/>
              </a:rPr>
              <a:t>敏捷软件开发</a:t>
            </a:r>
            <a:endParaRPr lang="zh-CN" altLang="en-US" b="1">
              <a:latin typeface="黑体" panose="02010609060101010101" pitchFamily="49" charset="-122"/>
              <a:ea typeface="黑体" panose="02010609060101010101" pitchFamily="49" charset="-122"/>
            </a:endParaRPr>
          </a:p>
        </p:txBody>
      </p:sp>
      <p:sp>
        <p:nvSpPr>
          <p:cNvPr id="31747"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在敏捷项目中，需求在整个生命周期中是不断变化的；而在传统项目中，需求在一开始是被完整定义的和静态的。</a:t>
            </a:r>
          </a:p>
        </p:txBody>
      </p:sp>
      <p:sp>
        <p:nvSpPr>
          <p:cNvPr id="31748"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grpSp>
        <p:nvGrpSpPr>
          <p:cNvPr id="31749" name="Group 1"/>
          <p:cNvGrpSpPr>
            <a:grpSpLocks/>
          </p:cNvGrpSpPr>
          <p:nvPr/>
        </p:nvGrpSpPr>
        <p:grpSpPr bwMode="auto">
          <a:xfrm>
            <a:off x="900113" y="2357438"/>
            <a:ext cx="7343775" cy="4495800"/>
            <a:chOff x="-307" y="0"/>
            <a:chExt cx="7833" cy="4795"/>
          </a:xfrm>
        </p:grpSpPr>
        <p:sp>
          <p:nvSpPr>
            <p:cNvPr id="4" name="AutoShape 5"/>
            <p:cNvSpPr>
              <a:spLocks noChangeArrowheads="1"/>
            </p:cNvSpPr>
            <p:nvPr/>
          </p:nvSpPr>
          <p:spPr bwMode="auto">
            <a:xfrm>
              <a:off x="365" y="665"/>
              <a:ext cx="1891" cy="1854"/>
            </a:xfrm>
            <a:prstGeom prst="triangle">
              <a:avLst>
                <a:gd name="adj" fmla="val 50000"/>
              </a:avLst>
            </a:prstGeom>
            <a:solidFill>
              <a:srgbClr val="D18213"/>
            </a:solidFill>
            <a:ln w="6350">
              <a:solidFill>
                <a:srgbClr val="000000"/>
              </a:solidFill>
              <a:miter lim="800000"/>
              <a:headEnd/>
              <a:tailEnd/>
            </a:ln>
          </p:spPr>
          <p:txBody>
            <a:bodyPr anchor="ctr"/>
            <a:lstStyle/>
            <a:p>
              <a:pPr>
                <a:defRPr/>
              </a:pPr>
              <a:endParaRPr lang="zh-CN" altLang="en-US">
                <a:solidFill>
                  <a:schemeClr val="tx1">
                    <a:lumMod val="10000"/>
                  </a:schemeClr>
                </a:solidFill>
              </a:endParaRPr>
            </a:p>
          </p:txBody>
        </p:sp>
        <p:sp>
          <p:nvSpPr>
            <p:cNvPr id="5" name="Rectangle 6"/>
            <p:cNvSpPr>
              <a:spLocks noChangeArrowheads="1"/>
            </p:cNvSpPr>
            <p:nvPr/>
          </p:nvSpPr>
          <p:spPr bwMode="auto">
            <a:xfrm>
              <a:off x="-307" y="3249"/>
              <a:ext cx="2835" cy="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defRPr/>
              </a:pPr>
              <a:r>
                <a:rPr lang="zh-CN" altLang="en-US" dirty="0">
                  <a:solidFill>
                    <a:schemeClr val="tx1">
                      <a:lumMod val="10000"/>
                    </a:schemeClr>
                  </a:solidFill>
                  <a:cs typeface="宋体" panose="02010600030101010101" pitchFamily="2" charset="-122"/>
                </a:rPr>
                <a:t>需求被充分定义和固化，</a:t>
              </a:r>
              <a:endParaRPr lang="zh-CN" altLang="en-US" dirty="0">
                <a:solidFill>
                  <a:schemeClr val="tx1">
                    <a:lumMod val="10000"/>
                  </a:schemeClr>
                </a:solidFill>
              </a:endParaRPr>
            </a:p>
            <a:p>
              <a:pPr>
                <a:defRPr/>
              </a:pPr>
              <a:r>
                <a:rPr lang="zh-CN" altLang="en-US" dirty="0">
                  <a:solidFill>
                    <a:schemeClr val="tx1">
                      <a:lumMod val="10000"/>
                    </a:schemeClr>
                  </a:solidFill>
                  <a:cs typeface="宋体" panose="02010600030101010101" pitchFamily="2" charset="-122"/>
                </a:rPr>
                <a:t>时间就是项目生命周期，</a:t>
              </a:r>
              <a:endParaRPr lang="zh-CN" altLang="en-US" dirty="0">
                <a:solidFill>
                  <a:schemeClr val="tx1">
                    <a:lumMod val="10000"/>
                  </a:schemeClr>
                </a:solidFill>
              </a:endParaRPr>
            </a:p>
            <a:p>
              <a:pPr>
                <a:defRPr/>
              </a:pPr>
              <a:r>
                <a:rPr lang="zh-CN" altLang="en-US" dirty="0">
                  <a:solidFill>
                    <a:schemeClr val="tx1">
                      <a:lumMod val="10000"/>
                    </a:schemeClr>
                  </a:solidFill>
                  <a:cs typeface="宋体" panose="02010600030101010101" pitchFamily="2" charset="-122"/>
                </a:rPr>
                <a:t>变化的资源以减少时间。</a:t>
              </a:r>
              <a:endParaRPr lang="zh-CN" altLang="en-US" dirty="0">
                <a:solidFill>
                  <a:schemeClr val="tx1">
                    <a:lumMod val="10000"/>
                  </a:schemeClr>
                </a:solidFill>
              </a:endParaRPr>
            </a:p>
          </p:txBody>
        </p:sp>
        <p:sp>
          <p:nvSpPr>
            <p:cNvPr id="6" name="Rectangle 7"/>
            <p:cNvSpPr>
              <a:spLocks noChangeArrowheads="1"/>
            </p:cNvSpPr>
            <p:nvPr/>
          </p:nvSpPr>
          <p:spPr bwMode="auto">
            <a:xfrm>
              <a:off x="3049" y="3144"/>
              <a:ext cx="4477" cy="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defRPr/>
              </a:pPr>
              <a:r>
                <a:rPr lang="zh-CN" altLang="en-US" dirty="0">
                  <a:solidFill>
                    <a:schemeClr val="tx1">
                      <a:lumMod val="10000"/>
                    </a:schemeClr>
                  </a:solidFill>
                  <a:cs typeface="宋体" panose="02010600030101010101" pitchFamily="2" charset="-122"/>
                </a:rPr>
                <a:t>明确高层次需求，并进行优先级划分</a:t>
              </a:r>
              <a:endParaRPr lang="zh-CN" altLang="en-US" dirty="0">
                <a:solidFill>
                  <a:schemeClr val="tx1">
                    <a:lumMod val="10000"/>
                  </a:schemeClr>
                </a:solidFill>
              </a:endParaRPr>
            </a:p>
            <a:p>
              <a:pPr>
                <a:defRPr/>
              </a:pPr>
              <a:r>
                <a:rPr lang="zh-CN" altLang="en-US" dirty="0">
                  <a:solidFill>
                    <a:schemeClr val="tx1">
                      <a:lumMod val="10000"/>
                    </a:schemeClr>
                  </a:solidFill>
                  <a:cs typeface="宋体" panose="02010600030101010101" pitchFamily="2" charset="-122"/>
                </a:rPr>
                <a:t>时间是影响紧急业务需求交付的关键约束</a:t>
              </a:r>
              <a:endParaRPr lang="zh-CN" altLang="en-US" dirty="0">
                <a:solidFill>
                  <a:schemeClr val="tx1">
                    <a:lumMod val="10000"/>
                  </a:schemeClr>
                </a:solidFill>
              </a:endParaRPr>
            </a:p>
            <a:p>
              <a:pPr>
                <a:defRPr/>
              </a:pPr>
              <a:r>
                <a:rPr lang="zh-CN" altLang="en-US" dirty="0">
                  <a:solidFill>
                    <a:schemeClr val="tx1">
                      <a:lumMod val="10000"/>
                    </a:schemeClr>
                  </a:solidFill>
                  <a:cs typeface="宋体" panose="02010600030101010101" pitchFamily="2" charset="-122"/>
                </a:rPr>
                <a:t>资源固定，并被有效管理，在指定成本和时间内交付高质量产品</a:t>
              </a:r>
              <a:endParaRPr lang="zh-CN" altLang="en-US" dirty="0">
                <a:solidFill>
                  <a:schemeClr val="tx1">
                    <a:lumMod val="10000"/>
                  </a:schemeClr>
                </a:solidFill>
              </a:endParaRPr>
            </a:p>
          </p:txBody>
        </p:sp>
        <p:sp>
          <p:nvSpPr>
            <p:cNvPr id="7" name="Text Box 8"/>
            <p:cNvSpPr txBox="1">
              <a:spLocks noChangeArrowheads="1"/>
            </p:cNvSpPr>
            <p:nvPr/>
          </p:nvSpPr>
          <p:spPr bwMode="auto">
            <a:xfrm>
              <a:off x="741" y="0"/>
              <a:ext cx="1170" cy="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a:defRPr/>
              </a:pPr>
              <a:r>
                <a:rPr lang="zh-CN" altLang="en-US">
                  <a:solidFill>
                    <a:schemeClr val="tx1">
                      <a:lumMod val="10000"/>
                    </a:schemeClr>
                  </a:solidFill>
                  <a:cs typeface="宋体" panose="02010600030101010101" pitchFamily="2" charset="-122"/>
                </a:rPr>
                <a:t>需求</a:t>
              </a:r>
              <a:endParaRPr lang="zh-CN" altLang="en-US">
                <a:solidFill>
                  <a:schemeClr val="tx1">
                    <a:lumMod val="10000"/>
                  </a:schemeClr>
                </a:solidFill>
              </a:endParaRPr>
            </a:p>
            <a:p>
              <a:pPr algn="ctr">
                <a:defRPr/>
              </a:pPr>
              <a:r>
                <a:rPr lang="en-US" altLang="zh-CN">
                  <a:solidFill>
                    <a:schemeClr val="tx1">
                      <a:lumMod val="10000"/>
                    </a:schemeClr>
                  </a:solidFill>
                  <a:cs typeface="宋体" panose="02010600030101010101" pitchFamily="2" charset="-122"/>
                </a:rPr>
                <a:t>(</a:t>
              </a:r>
              <a:r>
                <a:rPr lang="zh-CN" altLang="en-US">
                  <a:solidFill>
                    <a:schemeClr val="tx1">
                      <a:lumMod val="10000"/>
                    </a:schemeClr>
                  </a:solidFill>
                  <a:cs typeface="宋体" panose="02010600030101010101" pitchFamily="2" charset="-122"/>
                </a:rPr>
                <a:t>固定</a:t>
              </a:r>
              <a:r>
                <a:rPr lang="en-US" altLang="zh-CN">
                  <a:solidFill>
                    <a:schemeClr val="tx1">
                      <a:lumMod val="10000"/>
                    </a:schemeClr>
                  </a:solidFill>
                  <a:cs typeface="宋体" panose="02010600030101010101" pitchFamily="2" charset="-122"/>
                </a:rPr>
                <a:t>)</a:t>
              </a:r>
              <a:endParaRPr lang="en-US" altLang="zh-CN">
                <a:solidFill>
                  <a:schemeClr val="tx1">
                    <a:lumMod val="10000"/>
                  </a:schemeClr>
                </a:solidFill>
              </a:endParaRPr>
            </a:p>
          </p:txBody>
        </p:sp>
        <p:sp>
          <p:nvSpPr>
            <p:cNvPr id="8" name="Text Box 9"/>
            <p:cNvSpPr txBox="1">
              <a:spLocks noChangeArrowheads="1"/>
            </p:cNvSpPr>
            <p:nvPr/>
          </p:nvSpPr>
          <p:spPr bwMode="auto">
            <a:xfrm>
              <a:off x="3242" y="15"/>
              <a:ext cx="1145" cy="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a:defRPr/>
              </a:pPr>
              <a:r>
                <a:rPr lang="zh-CN" altLang="en-US">
                  <a:solidFill>
                    <a:schemeClr val="tx1">
                      <a:lumMod val="10000"/>
                    </a:schemeClr>
                  </a:solidFill>
                  <a:cs typeface="宋体" panose="02010600030101010101" pitchFamily="2" charset="-122"/>
                </a:rPr>
                <a:t>时间</a:t>
              </a:r>
              <a:endParaRPr lang="zh-CN" altLang="en-US">
                <a:solidFill>
                  <a:schemeClr val="tx1">
                    <a:lumMod val="10000"/>
                  </a:schemeClr>
                </a:solidFill>
              </a:endParaRPr>
            </a:p>
            <a:p>
              <a:pPr algn="ctr">
                <a:defRPr/>
              </a:pPr>
              <a:r>
                <a:rPr lang="en-US" altLang="zh-CN">
                  <a:solidFill>
                    <a:schemeClr val="tx1">
                      <a:lumMod val="10000"/>
                    </a:schemeClr>
                  </a:solidFill>
                  <a:cs typeface="宋体" panose="02010600030101010101" pitchFamily="2" charset="-122"/>
                </a:rPr>
                <a:t>(</a:t>
              </a:r>
              <a:r>
                <a:rPr lang="zh-CN" altLang="en-US">
                  <a:solidFill>
                    <a:schemeClr val="tx1">
                      <a:lumMod val="10000"/>
                    </a:schemeClr>
                  </a:solidFill>
                  <a:cs typeface="宋体" panose="02010600030101010101" pitchFamily="2" charset="-122"/>
                </a:rPr>
                <a:t>固定</a:t>
              </a:r>
              <a:r>
                <a:rPr lang="en-US" altLang="zh-CN">
                  <a:solidFill>
                    <a:schemeClr val="tx1">
                      <a:lumMod val="10000"/>
                    </a:schemeClr>
                  </a:solidFill>
                  <a:cs typeface="宋体" panose="02010600030101010101" pitchFamily="2" charset="-122"/>
                </a:rPr>
                <a:t>)</a:t>
              </a:r>
              <a:endParaRPr lang="en-US" altLang="zh-CN">
                <a:solidFill>
                  <a:schemeClr val="tx1">
                    <a:lumMod val="10000"/>
                  </a:schemeClr>
                </a:solidFill>
              </a:endParaRPr>
            </a:p>
          </p:txBody>
        </p:sp>
        <p:sp>
          <p:nvSpPr>
            <p:cNvPr id="9" name="Text Box 10"/>
            <p:cNvSpPr txBox="1">
              <a:spLocks noChangeArrowheads="1"/>
            </p:cNvSpPr>
            <p:nvPr/>
          </p:nvSpPr>
          <p:spPr bwMode="auto">
            <a:xfrm>
              <a:off x="4927" y="36"/>
              <a:ext cx="1052" cy="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a:defRPr/>
              </a:pPr>
              <a:r>
                <a:rPr lang="zh-CN" altLang="en-US">
                  <a:solidFill>
                    <a:schemeClr val="tx1">
                      <a:lumMod val="10000"/>
                    </a:schemeClr>
                  </a:solidFill>
                  <a:cs typeface="宋体" panose="02010600030101010101" pitchFamily="2" charset="-122"/>
                </a:rPr>
                <a:t>资源</a:t>
              </a:r>
              <a:endParaRPr lang="zh-CN" altLang="en-US">
                <a:solidFill>
                  <a:schemeClr val="tx1">
                    <a:lumMod val="10000"/>
                  </a:schemeClr>
                </a:solidFill>
              </a:endParaRPr>
            </a:p>
            <a:p>
              <a:pPr algn="ctr">
                <a:defRPr/>
              </a:pPr>
              <a:r>
                <a:rPr lang="en-US" altLang="zh-CN">
                  <a:solidFill>
                    <a:schemeClr val="tx1">
                      <a:lumMod val="10000"/>
                    </a:schemeClr>
                  </a:solidFill>
                  <a:cs typeface="宋体" panose="02010600030101010101" pitchFamily="2" charset="-122"/>
                </a:rPr>
                <a:t>(</a:t>
              </a:r>
              <a:r>
                <a:rPr lang="zh-CN" altLang="en-US">
                  <a:solidFill>
                    <a:schemeClr val="tx1">
                      <a:lumMod val="10000"/>
                    </a:schemeClr>
                  </a:solidFill>
                  <a:cs typeface="宋体" panose="02010600030101010101" pitchFamily="2" charset="-122"/>
                </a:rPr>
                <a:t>固定</a:t>
              </a:r>
              <a:r>
                <a:rPr lang="en-US" altLang="zh-CN">
                  <a:solidFill>
                    <a:schemeClr val="tx1">
                      <a:lumMod val="10000"/>
                    </a:schemeClr>
                  </a:solidFill>
                  <a:cs typeface="宋体" panose="02010600030101010101" pitchFamily="2" charset="-122"/>
                </a:rPr>
                <a:t>)</a:t>
              </a:r>
              <a:endParaRPr lang="en-US" altLang="zh-CN">
                <a:solidFill>
                  <a:schemeClr val="tx1">
                    <a:lumMod val="10000"/>
                  </a:schemeClr>
                </a:solidFill>
              </a:endParaRPr>
            </a:p>
          </p:txBody>
        </p:sp>
        <p:sp>
          <p:nvSpPr>
            <p:cNvPr id="10" name="Text Box 11"/>
            <p:cNvSpPr txBox="1">
              <a:spLocks noChangeArrowheads="1"/>
            </p:cNvSpPr>
            <p:nvPr/>
          </p:nvSpPr>
          <p:spPr bwMode="auto">
            <a:xfrm>
              <a:off x="-1" y="2455"/>
              <a:ext cx="1118" cy="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zh-CN" altLang="en-US" dirty="0">
                  <a:solidFill>
                    <a:schemeClr val="tx1">
                      <a:lumMod val="10000"/>
                    </a:schemeClr>
                  </a:solidFill>
                  <a:cs typeface="宋体" panose="02010600030101010101" pitchFamily="2" charset="-122"/>
                </a:rPr>
                <a:t>时间</a:t>
              </a:r>
              <a:endParaRPr lang="zh-CN" altLang="en-US" dirty="0">
                <a:solidFill>
                  <a:schemeClr val="tx1">
                    <a:lumMod val="10000"/>
                  </a:schemeClr>
                </a:solidFill>
              </a:endParaRPr>
            </a:p>
            <a:p>
              <a:pPr>
                <a:defRPr/>
              </a:pPr>
              <a:r>
                <a:rPr lang="en-US" altLang="zh-CN" dirty="0">
                  <a:solidFill>
                    <a:schemeClr val="tx1">
                      <a:lumMod val="10000"/>
                    </a:schemeClr>
                  </a:solidFill>
                  <a:cs typeface="宋体" panose="02010600030101010101" pitchFamily="2" charset="-122"/>
                </a:rPr>
                <a:t>(</a:t>
              </a:r>
              <a:r>
                <a:rPr lang="zh-CN" altLang="en-US" dirty="0">
                  <a:solidFill>
                    <a:schemeClr val="tx1">
                      <a:lumMod val="10000"/>
                    </a:schemeClr>
                  </a:solidFill>
                  <a:cs typeface="宋体" panose="02010600030101010101" pitchFamily="2" charset="-122"/>
                </a:rPr>
                <a:t>变化</a:t>
              </a:r>
              <a:r>
                <a:rPr lang="en-US" altLang="zh-CN" dirty="0">
                  <a:solidFill>
                    <a:schemeClr val="tx1">
                      <a:lumMod val="10000"/>
                    </a:schemeClr>
                  </a:solidFill>
                  <a:cs typeface="宋体" panose="02010600030101010101" pitchFamily="2" charset="-122"/>
                </a:rPr>
                <a:t>)</a:t>
              </a:r>
              <a:endParaRPr lang="en-US" altLang="zh-CN" dirty="0">
                <a:solidFill>
                  <a:schemeClr val="tx1">
                    <a:lumMod val="10000"/>
                  </a:schemeClr>
                </a:solidFill>
              </a:endParaRPr>
            </a:p>
          </p:txBody>
        </p:sp>
        <p:sp>
          <p:nvSpPr>
            <p:cNvPr id="11" name="Text Box 12"/>
            <p:cNvSpPr txBox="1">
              <a:spLocks noChangeArrowheads="1"/>
            </p:cNvSpPr>
            <p:nvPr/>
          </p:nvSpPr>
          <p:spPr bwMode="auto">
            <a:xfrm>
              <a:off x="1974" y="2469"/>
              <a:ext cx="1033" cy="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zh-CN" altLang="en-US" dirty="0">
                  <a:solidFill>
                    <a:schemeClr val="tx1">
                      <a:lumMod val="10000"/>
                    </a:schemeClr>
                  </a:solidFill>
                  <a:cs typeface="宋体" panose="02010600030101010101" pitchFamily="2" charset="-122"/>
                </a:rPr>
                <a:t>资源</a:t>
              </a:r>
              <a:endParaRPr lang="zh-CN" altLang="en-US" dirty="0">
                <a:solidFill>
                  <a:schemeClr val="tx1">
                    <a:lumMod val="10000"/>
                  </a:schemeClr>
                </a:solidFill>
              </a:endParaRPr>
            </a:p>
            <a:p>
              <a:pPr>
                <a:defRPr/>
              </a:pPr>
              <a:r>
                <a:rPr lang="en-US" altLang="zh-CN" dirty="0">
                  <a:solidFill>
                    <a:schemeClr val="tx1">
                      <a:lumMod val="10000"/>
                    </a:schemeClr>
                  </a:solidFill>
                  <a:cs typeface="宋体" panose="02010600030101010101" pitchFamily="2" charset="-122"/>
                </a:rPr>
                <a:t>(</a:t>
              </a:r>
              <a:r>
                <a:rPr lang="zh-CN" altLang="en-US" dirty="0">
                  <a:solidFill>
                    <a:schemeClr val="tx1">
                      <a:lumMod val="10000"/>
                    </a:schemeClr>
                  </a:solidFill>
                  <a:cs typeface="宋体" panose="02010600030101010101" pitchFamily="2" charset="-122"/>
                </a:rPr>
                <a:t>变化</a:t>
              </a:r>
              <a:r>
                <a:rPr lang="en-US" altLang="zh-CN" dirty="0">
                  <a:solidFill>
                    <a:schemeClr val="tx1">
                      <a:lumMod val="10000"/>
                    </a:schemeClr>
                  </a:solidFill>
                  <a:cs typeface="宋体" panose="02010600030101010101" pitchFamily="2" charset="-122"/>
                </a:rPr>
                <a:t>)</a:t>
              </a:r>
              <a:endParaRPr lang="en-US" altLang="zh-CN" dirty="0">
                <a:solidFill>
                  <a:schemeClr val="tx1">
                    <a:lumMod val="10000"/>
                  </a:schemeClr>
                </a:solidFill>
              </a:endParaRPr>
            </a:p>
          </p:txBody>
        </p:sp>
        <p:sp>
          <p:nvSpPr>
            <p:cNvPr id="12" name="Text Box 13"/>
            <p:cNvSpPr txBox="1">
              <a:spLocks noChangeArrowheads="1"/>
            </p:cNvSpPr>
            <p:nvPr/>
          </p:nvSpPr>
          <p:spPr bwMode="auto">
            <a:xfrm>
              <a:off x="4292" y="2399"/>
              <a:ext cx="1265" cy="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zh-CN" altLang="en-US">
                  <a:solidFill>
                    <a:schemeClr val="tx1">
                      <a:lumMod val="10000"/>
                    </a:schemeClr>
                  </a:solidFill>
                  <a:cs typeface="宋体" panose="02010600030101010101" pitchFamily="2" charset="-122"/>
                </a:rPr>
                <a:t>需求</a:t>
              </a:r>
              <a:endParaRPr lang="zh-CN" altLang="en-US">
                <a:solidFill>
                  <a:schemeClr val="tx1">
                    <a:lumMod val="10000"/>
                  </a:schemeClr>
                </a:solidFill>
              </a:endParaRPr>
            </a:p>
            <a:p>
              <a:pPr>
                <a:defRPr/>
              </a:pPr>
              <a:r>
                <a:rPr lang="en-US" altLang="zh-CN">
                  <a:solidFill>
                    <a:schemeClr val="tx1">
                      <a:lumMod val="10000"/>
                    </a:schemeClr>
                  </a:solidFill>
                  <a:cs typeface="宋体" panose="02010600030101010101" pitchFamily="2" charset="-122"/>
                </a:rPr>
                <a:t>(</a:t>
              </a:r>
              <a:r>
                <a:rPr lang="zh-CN" altLang="en-US">
                  <a:solidFill>
                    <a:schemeClr val="tx1">
                      <a:lumMod val="10000"/>
                    </a:schemeClr>
                  </a:solidFill>
                  <a:cs typeface="宋体" panose="02010600030101010101" pitchFamily="2" charset="-122"/>
                </a:rPr>
                <a:t>变化</a:t>
              </a:r>
              <a:r>
                <a:rPr lang="en-US" altLang="zh-CN">
                  <a:solidFill>
                    <a:schemeClr val="tx1">
                      <a:lumMod val="10000"/>
                    </a:schemeClr>
                  </a:solidFill>
                  <a:cs typeface="宋体" panose="02010600030101010101" pitchFamily="2" charset="-122"/>
                </a:rPr>
                <a:t>)</a:t>
              </a:r>
              <a:endParaRPr lang="en-US" altLang="zh-CN">
                <a:solidFill>
                  <a:schemeClr val="tx1">
                    <a:lumMod val="10000"/>
                  </a:schemeClr>
                </a:solidFill>
              </a:endParaRPr>
            </a:p>
          </p:txBody>
        </p:sp>
        <p:sp>
          <p:nvSpPr>
            <p:cNvPr id="13" name="AutoShape 14"/>
            <p:cNvSpPr>
              <a:spLocks noChangeArrowheads="1"/>
            </p:cNvSpPr>
            <p:nvPr/>
          </p:nvSpPr>
          <p:spPr bwMode="auto">
            <a:xfrm rot="10800000">
              <a:off x="3677" y="679"/>
              <a:ext cx="1893" cy="1793"/>
            </a:xfrm>
            <a:prstGeom prst="triangle">
              <a:avLst>
                <a:gd name="adj" fmla="val 50000"/>
              </a:avLst>
            </a:prstGeom>
            <a:solidFill>
              <a:srgbClr val="2DB6B3"/>
            </a:solidFill>
            <a:ln w="6350">
              <a:solidFill>
                <a:srgbClr val="000000"/>
              </a:solidFill>
              <a:miter lim="800000"/>
              <a:headEnd/>
              <a:tailEnd/>
            </a:ln>
          </p:spPr>
          <p:txBody>
            <a:bodyPr anchor="ctr"/>
            <a:lstStyle/>
            <a:p>
              <a:pPr>
                <a:defRPr/>
              </a:pPr>
              <a:endParaRPr lang="zh-CN" altLang="en-US">
                <a:solidFill>
                  <a:schemeClr val="tx1">
                    <a:lumMod val="10000"/>
                  </a:schemeClr>
                </a:solidFill>
              </a:endParaRPr>
            </a:p>
          </p:txBody>
        </p:sp>
        <p:sp>
          <p:nvSpPr>
            <p:cNvPr id="14" name="Text Box 9"/>
            <p:cNvSpPr txBox="1">
              <a:spLocks noChangeArrowheads="1"/>
            </p:cNvSpPr>
            <p:nvPr/>
          </p:nvSpPr>
          <p:spPr bwMode="auto">
            <a:xfrm>
              <a:off x="2143" y="4387"/>
              <a:ext cx="2630" cy="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zh-CN" altLang="en-US" b="1" dirty="0">
                  <a:solidFill>
                    <a:schemeClr val="tx1">
                      <a:lumMod val="10000"/>
                    </a:schemeClr>
                  </a:solidFill>
                  <a:cs typeface="宋体" panose="02010600030101010101" pitchFamily="2" charset="-122"/>
                </a:rPr>
                <a:t>图</a:t>
              </a:r>
              <a:r>
                <a:rPr lang="en-US" altLang="zh-CN" b="1" dirty="0">
                  <a:solidFill>
                    <a:schemeClr val="tx1">
                      <a:lumMod val="10000"/>
                    </a:schemeClr>
                  </a:solidFill>
                  <a:cs typeface="宋体" panose="02010600030101010101" pitchFamily="2" charset="-122"/>
                </a:rPr>
                <a:t>2-9 </a:t>
              </a:r>
              <a:r>
                <a:rPr lang="zh-CN" altLang="en-US" b="1" dirty="0">
                  <a:solidFill>
                    <a:schemeClr val="tx1">
                      <a:lumMod val="10000"/>
                    </a:schemeClr>
                  </a:solidFill>
                  <a:cs typeface="宋体" panose="02010600030101010101" pitchFamily="2" charset="-122"/>
                </a:rPr>
                <a:t>需求管理比较</a:t>
              </a:r>
              <a:endParaRPr lang="zh-CN" altLang="en-US" b="1" dirty="0">
                <a:solidFill>
                  <a:schemeClr val="tx1">
                    <a:lumMod val="10000"/>
                  </a:schemeClr>
                </a:solidFill>
              </a:endParaRPr>
            </a:p>
          </p:txBody>
        </p:sp>
        <p:sp>
          <p:nvSpPr>
            <p:cNvPr id="15" name="Text Box 15"/>
            <p:cNvSpPr txBox="1">
              <a:spLocks noChangeArrowheads="1"/>
            </p:cNvSpPr>
            <p:nvPr/>
          </p:nvSpPr>
          <p:spPr bwMode="auto">
            <a:xfrm>
              <a:off x="624" y="1691"/>
              <a:ext cx="1350" cy="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defRPr/>
              </a:pPr>
              <a:r>
                <a:rPr lang="zh-CN" altLang="en-US">
                  <a:solidFill>
                    <a:schemeClr val="tx1">
                      <a:lumMod val="10000"/>
                    </a:schemeClr>
                  </a:solidFill>
                  <a:cs typeface="宋体" panose="02010600030101010101" pitchFamily="2" charset="-122"/>
                </a:rPr>
                <a:t>传统方法</a:t>
              </a:r>
              <a:endParaRPr lang="zh-CN" altLang="en-US">
                <a:solidFill>
                  <a:schemeClr val="tx1">
                    <a:lumMod val="10000"/>
                  </a:schemeClr>
                </a:solidFill>
              </a:endParaRPr>
            </a:p>
            <a:p>
              <a:pPr algn="ctr">
                <a:defRPr/>
              </a:pPr>
              <a:r>
                <a:rPr lang="zh-CN" altLang="en-US">
                  <a:solidFill>
                    <a:schemeClr val="tx1">
                      <a:lumMod val="10000"/>
                    </a:schemeClr>
                  </a:solidFill>
                  <a:cs typeface="宋体" panose="02010600030101010101" pitchFamily="2" charset="-122"/>
                </a:rPr>
                <a:t>计划驱动</a:t>
              </a:r>
              <a:endParaRPr lang="zh-CN" altLang="en-US">
                <a:solidFill>
                  <a:schemeClr val="tx1">
                    <a:lumMod val="10000"/>
                  </a:schemeClr>
                </a:solidFill>
              </a:endParaRPr>
            </a:p>
            <a:p>
              <a:pPr>
                <a:defRPr/>
              </a:pPr>
              <a:endParaRPr lang="zh-CN" altLang="en-US">
                <a:solidFill>
                  <a:schemeClr val="tx1">
                    <a:lumMod val="10000"/>
                  </a:schemeClr>
                </a:solidFill>
              </a:endParaRPr>
            </a:p>
          </p:txBody>
        </p:sp>
        <p:sp>
          <p:nvSpPr>
            <p:cNvPr id="16" name="Text Box 16"/>
            <p:cNvSpPr txBox="1">
              <a:spLocks noChangeArrowheads="1"/>
            </p:cNvSpPr>
            <p:nvPr/>
          </p:nvSpPr>
          <p:spPr bwMode="auto">
            <a:xfrm>
              <a:off x="4219" y="869"/>
              <a:ext cx="1080" cy="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defRPr/>
              </a:pPr>
              <a:r>
                <a:rPr lang="zh-CN" altLang="en-US" dirty="0">
                  <a:solidFill>
                    <a:schemeClr val="tx1">
                      <a:lumMod val="10000"/>
                    </a:schemeClr>
                  </a:solidFill>
                  <a:cs typeface="宋体" panose="02010600030101010101" pitchFamily="2" charset="-122"/>
                </a:rPr>
                <a:t>敏捷方法</a:t>
              </a:r>
              <a:endParaRPr lang="zh-CN" altLang="en-US" dirty="0">
                <a:solidFill>
                  <a:schemeClr val="tx1">
                    <a:lumMod val="10000"/>
                  </a:schemeClr>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需求工程</a:t>
            </a: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sz="2400" b="1" dirty="0">
                <a:latin typeface="宋体" panose="02010600030101010101" pitchFamily="2" charset="-122"/>
                <a:ea typeface="宋体" panose="02010600030101010101" pitchFamily="2" charset="-122"/>
              </a:rPr>
              <a:t>需求工程明显的问题：理论研究与实践的脱节，理论解决方案通常是在对实际问题简化的基础上得到的。 </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sz="2400" b="1" dirty="0">
                <a:latin typeface="宋体" panose="02010600030101010101" pitchFamily="2" charset="-122"/>
                <a:ea typeface="宋体" panose="02010600030101010101" pitchFamily="2" charset="-122"/>
              </a:rPr>
              <a:t>需求工程的发展使人们认识到：</a:t>
            </a:r>
            <a:r>
              <a:rPr lang="zh-CN" altLang="en-US" sz="2400" b="1" dirty="0">
                <a:solidFill>
                  <a:srgbClr val="FF0000"/>
                </a:solidFill>
                <a:latin typeface="宋体" panose="02010600030101010101" pitchFamily="2" charset="-122"/>
                <a:ea typeface="宋体" panose="02010600030101010101" pitchFamily="2" charset="-122"/>
              </a:rPr>
              <a:t>只有最终用户的直接参与并发挥其主导作用</a:t>
            </a:r>
            <a:r>
              <a:rPr lang="zh-CN" altLang="en-US" sz="2400" b="1" dirty="0">
                <a:latin typeface="宋体" panose="02010600030101010101" pitchFamily="2" charset="-122"/>
                <a:ea typeface="宋体" panose="02010600030101010101" pitchFamily="2" charset="-122"/>
              </a:rPr>
              <a:t>，才能真正消除计算机研究领域与应用领域之间的鸿沟，自动适应需求的不断变化。 </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sz="2400" b="1" dirty="0">
                <a:latin typeface="宋体" panose="02010600030101010101" pitchFamily="2" charset="-122"/>
                <a:ea typeface="宋体" panose="02010600030101010101" pitchFamily="2" charset="-122"/>
              </a:rPr>
              <a:t>在最近的二十年中，</a:t>
            </a:r>
            <a:r>
              <a:rPr lang="zh-CN" altLang="en-US" sz="2400" b="1" dirty="0">
                <a:solidFill>
                  <a:srgbClr val="FF0000"/>
                </a:solidFill>
                <a:latin typeface="宋体" panose="02010600030101010101" pitchFamily="2" charset="-122"/>
                <a:ea typeface="宋体" panose="02010600030101010101" pitchFamily="2" charset="-122"/>
              </a:rPr>
              <a:t>软件开发</a:t>
            </a:r>
            <a:r>
              <a:rPr lang="zh-CN" altLang="en-US" sz="2400" b="1" dirty="0">
                <a:latin typeface="宋体" panose="02010600030101010101" pitchFamily="2" charset="-122"/>
                <a:ea typeface="宋体" panose="02010600030101010101" pitchFamily="2" charset="-122"/>
              </a:rPr>
              <a:t>最显著的特点就是向</a:t>
            </a:r>
            <a:r>
              <a:rPr lang="zh-CN" altLang="en-US" sz="2400" b="1" dirty="0">
                <a:solidFill>
                  <a:srgbClr val="FF0000"/>
                </a:solidFill>
                <a:latin typeface="宋体" panose="02010600030101010101" pitchFamily="2" charset="-122"/>
                <a:ea typeface="宋体" panose="02010600030101010101" pitchFamily="2" charset="-122"/>
              </a:rPr>
              <a:t>敏捷</a:t>
            </a:r>
            <a:r>
              <a:rPr lang="zh-CN" altLang="en-US" sz="2400" b="1" dirty="0">
                <a:latin typeface="宋体" panose="02010600030101010101" pitchFamily="2" charset="-122"/>
                <a:ea typeface="宋体" panose="02010600030101010101" pitchFamily="2" charset="-122"/>
              </a:rPr>
              <a:t>和</a:t>
            </a:r>
            <a:r>
              <a:rPr lang="zh-CN" altLang="en-US" sz="2400" b="1" dirty="0">
                <a:solidFill>
                  <a:srgbClr val="FF0000"/>
                </a:solidFill>
                <a:latin typeface="宋体" panose="02010600030101010101" pitchFamily="2" charset="-122"/>
                <a:ea typeface="宋体" panose="02010600030101010101" pitchFamily="2" charset="-122"/>
              </a:rPr>
              <a:t>轻量</a:t>
            </a:r>
            <a:r>
              <a:rPr lang="zh-CN" altLang="en-US" sz="2400" b="1" dirty="0">
                <a:latin typeface="宋体" panose="02010600030101010101" pitchFamily="2" charset="-122"/>
                <a:ea typeface="宋体" panose="02010600030101010101" pitchFamily="2" charset="-122"/>
              </a:rPr>
              <a:t>的软件开发方法发展。 </a:t>
            </a:r>
          </a:p>
          <a:p>
            <a:pPr marL="342900" eaLnBrk="1" hangingPunct="1">
              <a:lnSpc>
                <a:spcPct val="12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428625" y="142875"/>
            <a:ext cx="8686800" cy="1143000"/>
          </a:xfrm>
        </p:spPr>
        <p:txBody>
          <a:bodyPr/>
          <a:lstStyle/>
          <a:p>
            <a:pPr eaLnBrk="1" hangingPunct="1"/>
            <a:r>
              <a:rPr lang="zh-CN" altLang="zh-CN" b="1">
                <a:latin typeface="黑体" panose="02010609060101010101" pitchFamily="49" charset="-122"/>
                <a:ea typeface="黑体" panose="02010609060101010101" pitchFamily="49" charset="-122"/>
              </a:rPr>
              <a:t>敏捷软件开发</a:t>
            </a:r>
            <a:endParaRPr lang="zh-CN" altLang="en-US" b="1">
              <a:latin typeface="黑体" panose="02010609060101010101" pitchFamily="49" charset="-122"/>
              <a:ea typeface="黑体" panose="02010609060101010101" pitchFamily="49" charset="-122"/>
            </a:endParaRPr>
          </a:p>
        </p:txBody>
      </p:sp>
      <p:sp>
        <p:nvSpPr>
          <p:cNvPr id="3277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在敏捷项目中，需求通常以任务列表的形式进行描述，其优先级是可动态调整的。</a:t>
            </a:r>
          </a:p>
        </p:txBody>
      </p:sp>
      <p:sp>
        <p:nvSpPr>
          <p:cNvPr id="32772"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pic>
        <p:nvPicPr>
          <p:cNvPr id="32773" name="图片 1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890713"/>
            <a:ext cx="4591050" cy="461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XP</a:t>
            </a:r>
            <a:r>
              <a:rPr lang="zh-CN" altLang="zh-CN" b="1" dirty="0">
                <a:solidFill>
                  <a:srgbClr val="FF0000"/>
                </a:solidFill>
                <a:latin typeface="黑体" panose="02010609060101010101" pitchFamily="49" charset="-122"/>
                <a:ea typeface="黑体" panose="02010609060101010101" pitchFamily="49" charset="-122"/>
              </a:rPr>
              <a:t>编程</a:t>
            </a:r>
            <a:endParaRPr lang="zh-CN" altLang="en-US" b="1" dirty="0">
              <a:solidFill>
                <a:srgbClr val="FF0000"/>
              </a:solidFill>
              <a:latin typeface="黑体" panose="02010609060101010101" pitchFamily="49" charset="-122"/>
              <a:ea typeface="黑体" panose="02010609060101010101" pitchFamily="49" charset="-122"/>
            </a:endParaRPr>
          </a:p>
        </p:txBody>
      </p:sp>
      <p:sp>
        <p:nvSpPr>
          <p:cNvPr id="3379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是由</a:t>
            </a:r>
            <a:r>
              <a:rPr lang="en-US" altLang="zh-CN" sz="2200" b="1" dirty="0" err="1">
                <a:latin typeface="宋体" panose="02010600030101010101" pitchFamily="2" charset="-122"/>
                <a:ea typeface="宋体" panose="02010600030101010101" pitchFamily="2" charset="-122"/>
              </a:rPr>
              <a:t>KentBeck</a:t>
            </a:r>
            <a:r>
              <a:rPr lang="zh-CN" altLang="zh-CN" sz="2200" b="1" dirty="0">
                <a:latin typeface="宋体" panose="02010600030101010101" pitchFamily="2" charset="-122"/>
                <a:ea typeface="宋体" panose="02010600030101010101" pitchFamily="2" charset="-122"/>
              </a:rPr>
              <a:t>在</a:t>
            </a:r>
            <a:r>
              <a:rPr lang="en-US" altLang="zh-CN" sz="2200" b="1" dirty="0">
                <a:latin typeface="宋体" panose="02010600030101010101" pitchFamily="2" charset="-122"/>
                <a:ea typeface="宋体" panose="02010600030101010101" pitchFamily="2" charset="-122"/>
              </a:rPr>
              <a:t>1996</a:t>
            </a:r>
            <a:r>
              <a:rPr lang="zh-CN" altLang="zh-CN" sz="2200" b="1" dirty="0">
                <a:latin typeface="宋体" panose="02010600030101010101" pitchFamily="2" charset="-122"/>
                <a:ea typeface="宋体" panose="02010600030101010101" pitchFamily="2" charset="-122"/>
              </a:rPr>
              <a:t>年提出的、适合于中小型系统的、测试驱动的敏捷开发方法。“</a:t>
            </a:r>
            <a:r>
              <a:rPr lang="en-US" altLang="zh-CN" sz="2200" b="1" dirty="0">
                <a:latin typeface="宋体" panose="02010600030101010101" pitchFamily="2" charset="-122"/>
                <a:ea typeface="宋体" panose="02010600030101010101" pitchFamily="2" charset="-122"/>
              </a:rPr>
              <a:t>Extreme</a:t>
            </a:r>
            <a:r>
              <a:rPr lang="zh-CN" altLang="zh-CN" sz="2200" b="1" dirty="0">
                <a:latin typeface="宋体" panose="02010600030101010101" pitchFamily="2" charset="-122"/>
                <a:ea typeface="宋体" panose="02010600030101010101" pitchFamily="2" charset="-122"/>
              </a:rPr>
              <a:t>”（极限）是指与传统的软件开发方式相对比，</a:t>
            </a:r>
            <a:r>
              <a:rPr lang="en-US" altLang="zh-CN" sz="2200" b="1" dirty="0">
                <a:solidFill>
                  <a:srgbClr val="FF0000"/>
                </a:solidFill>
                <a:latin typeface="宋体" panose="02010600030101010101" pitchFamily="2" charset="-122"/>
                <a:ea typeface="宋体" panose="02010600030101010101" pitchFamily="2" charset="-122"/>
              </a:rPr>
              <a:t>XP</a:t>
            </a:r>
            <a:r>
              <a:rPr lang="zh-CN" altLang="zh-CN" sz="2200" b="1" dirty="0">
                <a:solidFill>
                  <a:srgbClr val="FF0000"/>
                </a:solidFill>
                <a:latin typeface="宋体" panose="02010600030101010101" pitchFamily="2" charset="-122"/>
                <a:ea typeface="宋体" panose="02010600030101010101" pitchFamily="2" charset="-122"/>
              </a:rPr>
              <a:t>强调把它的每个方法和思想做到极限</a:t>
            </a:r>
            <a:r>
              <a:rPr lang="zh-CN" altLang="zh-CN" sz="2200" b="1" dirty="0">
                <a:latin typeface="宋体" panose="02010600030101010101" pitchFamily="2" charset="-122"/>
                <a:ea typeface="宋体" panose="02010600030101010101" pitchFamily="2" charset="-122"/>
              </a:rPr>
              <a:t>，而</a:t>
            </a: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所不提倡的，如开发前期的整体设计等则将一概忽略。</a:t>
            </a:r>
          </a:p>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p:txBody>
      </p:sp>
      <p:sp>
        <p:nvSpPr>
          <p:cNvPr id="33796"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pic>
        <p:nvPicPr>
          <p:cNvPr id="33797" name="Picture 2"/>
          <p:cNvPicPr>
            <a:picLocks noChangeAspect="1" noChangeArrowheads="1"/>
          </p:cNvPicPr>
          <p:nvPr/>
        </p:nvPicPr>
        <p:blipFill>
          <a:blip r:embed="rId2">
            <a:extLst>
              <a:ext uri="{28A0092B-C50C-407E-A947-70E740481C1C}">
                <a14:useLocalDpi xmlns:a14="http://schemas.microsoft.com/office/drawing/2010/main" val="0"/>
              </a:ext>
            </a:extLst>
          </a:blip>
          <a:srcRect l="24777" t="26131" r="13907" b="30525"/>
          <a:stretch>
            <a:fillRect/>
          </a:stretch>
        </p:blipFill>
        <p:spPr bwMode="auto">
          <a:xfrm>
            <a:off x="0" y="3213100"/>
            <a:ext cx="9159875"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的关键</a:t>
            </a:r>
          </a:p>
        </p:txBody>
      </p:sp>
      <p:sp>
        <p:nvSpPr>
          <p:cNvPr id="3481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一个</a:t>
            </a:r>
            <a:r>
              <a:rPr lang="en-US" altLang="zh-CN" sz="2200" b="1" dirty="0">
                <a:latin typeface="宋体" panose="02010600030101010101" pitchFamily="2" charset="-122"/>
                <a:ea typeface="宋体" panose="02010600030101010101" pitchFamily="2" charset="-122"/>
              </a:rPr>
              <a:t>5-10</a:t>
            </a:r>
            <a:r>
              <a:rPr lang="zh-CN" altLang="zh-CN" sz="2200" b="1" dirty="0">
                <a:latin typeface="宋体" panose="02010600030101010101" pitchFamily="2" charset="-122"/>
                <a:ea typeface="宋体" panose="02010600030101010101" pitchFamily="2" charset="-122"/>
              </a:rPr>
              <a:t>人的开发团队与客户代表</a:t>
            </a:r>
            <a:r>
              <a:rPr lang="zh-CN" altLang="zh-CN" sz="2200" b="1" dirty="0">
                <a:solidFill>
                  <a:srgbClr val="FF0000"/>
                </a:solidFill>
                <a:latin typeface="宋体" panose="02010600030101010101" pitchFamily="2" charset="-122"/>
                <a:ea typeface="宋体" panose="02010600030101010101" pitchFamily="2" charset="-122"/>
              </a:rPr>
              <a:t>一起在现场工作</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开发在不断地迭代，交付的功能不断递增。</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需求以</a:t>
            </a:r>
            <a:r>
              <a:rPr lang="zh-CN" altLang="zh-CN" sz="2200" b="1" dirty="0">
                <a:solidFill>
                  <a:srgbClr val="FF0000"/>
                </a:solidFill>
                <a:latin typeface="宋体" panose="02010600030101010101" pitchFamily="2" charset="-122"/>
                <a:ea typeface="宋体" panose="02010600030101010101" pitchFamily="2" charset="-122"/>
              </a:rPr>
              <a:t>用户故事</a:t>
            </a:r>
            <a:r>
              <a:rPr lang="zh-CN" altLang="zh-CN" sz="2200" b="1" dirty="0">
                <a:latin typeface="宋体" panose="02010600030101010101" pitchFamily="2" charset="-122"/>
                <a:ea typeface="宋体" panose="02010600030101010101" pitchFamily="2" charset="-122"/>
              </a:rPr>
              <a:t>的方式进行说明。</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程序员</a:t>
            </a:r>
            <a:r>
              <a:rPr lang="zh-CN" altLang="zh-CN" sz="2200" b="1" dirty="0">
                <a:solidFill>
                  <a:srgbClr val="FF0000"/>
                </a:solidFill>
                <a:latin typeface="宋体" panose="02010600030101010101" pitchFamily="2" charset="-122"/>
                <a:ea typeface="宋体" panose="02010600030101010101" pitchFamily="2" charset="-122"/>
              </a:rPr>
              <a:t>结对编程</a:t>
            </a:r>
            <a:r>
              <a:rPr lang="zh-CN" altLang="zh-CN" sz="2200" b="1" dirty="0">
                <a:latin typeface="宋体" panose="02010600030101010101" pitchFamily="2" charset="-122"/>
                <a:ea typeface="宋体" panose="02010600030101010101" pitchFamily="2" charset="-122"/>
              </a:rPr>
              <a:t>，遵循严格的编码标准，并进行</a:t>
            </a:r>
            <a:r>
              <a:rPr lang="zh-CN" altLang="zh-CN" sz="2200" b="1" dirty="0">
                <a:solidFill>
                  <a:srgbClr val="FF0000"/>
                </a:solidFill>
                <a:latin typeface="宋体" panose="02010600030101010101" pitchFamily="2" charset="-122"/>
                <a:ea typeface="宋体" panose="02010600030101010101" pitchFamily="2" charset="-122"/>
              </a:rPr>
              <a:t>单元测试</a:t>
            </a:r>
            <a:r>
              <a:rPr lang="zh-CN" altLang="zh-CN" sz="2200" b="1" dirty="0">
                <a:latin typeface="宋体" panose="02010600030101010101" pitchFamily="2" charset="-122"/>
                <a:ea typeface="宋体" panose="02010600030101010101" pitchFamily="2" charset="-122"/>
              </a:rPr>
              <a:t>，客户参与验收测试。</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在整个项目过程中，</a:t>
            </a:r>
            <a:r>
              <a:rPr lang="zh-CN" altLang="zh-CN" sz="2200" b="1" dirty="0">
                <a:solidFill>
                  <a:srgbClr val="FF0000"/>
                </a:solidFill>
                <a:latin typeface="宋体" panose="02010600030101010101" pitchFamily="2" charset="-122"/>
                <a:ea typeface="宋体" panose="02010600030101010101" pitchFamily="2" charset="-122"/>
              </a:rPr>
              <a:t>需求、架构和设计逐渐融合</a:t>
            </a:r>
            <a:r>
              <a:rPr lang="zh-CN" altLang="zh-CN" sz="2200" b="1" dirty="0">
                <a:latin typeface="宋体" panose="02010600030101010101" pitchFamily="2" charset="-122"/>
                <a:ea typeface="宋体" panose="02010600030101010101" pitchFamily="2" charset="-122"/>
              </a:rPr>
              <a:t>。</a:t>
            </a:r>
          </a:p>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p:txBody>
      </p:sp>
      <p:sp>
        <p:nvSpPr>
          <p:cNvPr id="34820"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的关键</a:t>
            </a:r>
          </a:p>
        </p:txBody>
      </p:sp>
      <p:sp>
        <p:nvSpPr>
          <p:cNvPr id="3584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用于</a:t>
            </a:r>
            <a:r>
              <a:rPr lang="en-US" altLang="zh-CN" sz="2200" b="1" dirty="0">
                <a:latin typeface="宋体" panose="02010600030101010101" pitchFamily="2" charset="-122"/>
                <a:ea typeface="宋体" panose="02010600030101010101" pitchFamily="2" charset="-122"/>
              </a:rPr>
              <a:t>10</a:t>
            </a:r>
            <a:r>
              <a:rPr lang="zh-CN" altLang="zh-CN" sz="2200" b="1" dirty="0">
                <a:latin typeface="宋体" panose="02010600030101010101" pitchFamily="2" charset="-122"/>
                <a:ea typeface="宋体" panose="02010600030101010101" pitchFamily="2" charset="-122"/>
              </a:rPr>
              <a:t>人以内的小的开发团队，并且需要客户的积极参与</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必须遵循严格的编码限制以保证其代码具有极高的质量。</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 </a:t>
            </a:r>
            <a:r>
              <a:rPr lang="zh-CN" altLang="zh-CN" sz="2200" b="1" dirty="0">
                <a:latin typeface="宋体" panose="02010600030101010101" pitchFamily="2" charset="-122"/>
                <a:ea typeface="宋体" panose="02010600030101010101" pitchFamily="2" charset="-122"/>
              </a:rPr>
              <a:t>强调四种价值：</a:t>
            </a:r>
            <a:r>
              <a:rPr lang="zh-CN" altLang="zh-CN" sz="2200" b="1" dirty="0">
                <a:solidFill>
                  <a:srgbClr val="FF0000"/>
                </a:solidFill>
                <a:latin typeface="宋体" panose="02010600030101010101" pitchFamily="2" charset="-122"/>
                <a:ea typeface="宋体" panose="02010600030101010101" pitchFamily="2" charset="-122"/>
              </a:rPr>
              <a:t>交流，简易，回馈，勇气</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 </a:t>
            </a:r>
            <a:r>
              <a:rPr lang="zh-CN" altLang="zh-CN" sz="2200" b="1" dirty="0">
                <a:latin typeface="宋体" panose="02010600030101010101" pitchFamily="2" charset="-122"/>
                <a:ea typeface="宋体" panose="02010600030101010101" pitchFamily="2" charset="-122"/>
              </a:rPr>
              <a:t>程序员之间、程序员和客户之间紧密地相互交流；保持设计简单明了；强调不断对软件进行测试并获得反馈，开发人员要</a:t>
            </a:r>
            <a:r>
              <a:rPr lang="zh-CN" altLang="zh-CN" sz="2200" b="1" dirty="0">
                <a:solidFill>
                  <a:srgbClr val="FF0000"/>
                </a:solidFill>
                <a:latin typeface="宋体" panose="02010600030101010101" pitchFamily="2" charset="-122"/>
                <a:ea typeface="宋体" panose="02010600030101010101" pitchFamily="2" charset="-122"/>
              </a:rPr>
              <a:t>尽早把软件交给客户</a:t>
            </a:r>
            <a:r>
              <a:rPr lang="zh-CN" altLang="zh-CN" sz="2200" b="1" dirty="0">
                <a:latin typeface="宋体" panose="02010600030101010101" pitchFamily="2" charset="-122"/>
                <a:ea typeface="宋体" panose="02010600030101010101" pitchFamily="2" charset="-122"/>
              </a:rPr>
              <a:t>，实现客户对软件需求提出的变化。</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特别强调客户满意度，是以构建满足客户需要的软件为目标而产生的方法论。</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强调团队合作，</a:t>
            </a:r>
            <a:r>
              <a:rPr lang="zh-CN" altLang="zh-CN" sz="2200" b="1" dirty="0">
                <a:solidFill>
                  <a:srgbClr val="FF0000"/>
                </a:solidFill>
                <a:latin typeface="宋体" panose="02010600030101010101" pitchFamily="2" charset="-122"/>
                <a:ea typeface="宋体" panose="02010600030101010101" pitchFamily="2" charset="-122"/>
              </a:rPr>
              <a:t>充分发挥人的优势</a:t>
            </a:r>
            <a:r>
              <a:rPr lang="zh-CN" altLang="zh-CN" sz="2200" b="1" dirty="0">
                <a:latin typeface="宋体" panose="02010600030101010101" pitchFamily="2" charset="-122"/>
                <a:ea typeface="宋体" panose="02010600030101010101" pitchFamily="2" charset="-122"/>
              </a:rPr>
              <a:t>，弱化人的缺点。</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属于轻量级的方法，</a:t>
            </a:r>
            <a:r>
              <a:rPr lang="zh-CN" altLang="zh-CN" sz="2200" b="1" dirty="0">
                <a:solidFill>
                  <a:srgbClr val="FF0000"/>
                </a:solidFill>
                <a:latin typeface="宋体" panose="02010600030101010101" pitchFamily="2" charset="-122"/>
                <a:ea typeface="宋体" panose="02010600030101010101" pitchFamily="2" charset="-122"/>
              </a:rPr>
              <a:t>认为文档、架构不如编程</a:t>
            </a:r>
            <a:r>
              <a:rPr lang="zh-CN" altLang="zh-CN" sz="2200" b="1" dirty="0">
                <a:latin typeface="宋体" panose="02010600030101010101" pitchFamily="2" charset="-122"/>
                <a:ea typeface="宋体" panose="02010600030101010101" pitchFamily="2" charset="-122"/>
              </a:rPr>
              <a:t>来的直接。</a:t>
            </a:r>
          </a:p>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p:txBody>
      </p:sp>
      <p:sp>
        <p:nvSpPr>
          <p:cNvPr id="35844"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的工作环境</a:t>
            </a:r>
          </a:p>
        </p:txBody>
      </p:sp>
      <p:sp>
        <p:nvSpPr>
          <p:cNvPr id="36867"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en-US" sz="2200" b="1" dirty="0">
                <a:latin typeface="宋体" panose="02010600030101010101" pitchFamily="2" charset="-122"/>
                <a:ea typeface="宋体" panose="02010600030101010101" pitchFamily="2" charset="-122"/>
              </a:rPr>
              <a:t>为</a:t>
            </a:r>
            <a:r>
              <a:rPr lang="zh-CN" altLang="zh-CN" sz="2200" b="1" dirty="0">
                <a:latin typeface="宋体" panose="02010600030101010101" pitchFamily="2" charset="-122"/>
                <a:ea typeface="宋体" panose="02010600030101010101" pitchFamily="2" charset="-122"/>
              </a:rPr>
              <a:t>了在软件开发过程中最大限度地满足客户及开发人员的基本权利和义务，</a:t>
            </a:r>
            <a:r>
              <a:rPr lang="en-US" altLang="zh-CN" sz="2200" b="1" dirty="0">
                <a:solidFill>
                  <a:srgbClr val="FF0000"/>
                </a:solidFill>
                <a:latin typeface="宋体" panose="02010600030101010101" pitchFamily="2" charset="-122"/>
                <a:ea typeface="宋体" panose="02010600030101010101" pitchFamily="2" charset="-122"/>
              </a:rPr>
              <a:t>XP</a:t>
            </a:r>
            <a:r>
              <a:rPr lang="zh-CN" altLang="zh-CN" sz="2200" b="1" dirty="0">
                <a:solidFill>
                  <a:srgbClr val="FF0000"/>
                </a:solidFill>
                <a:latin typeface="宋体" panose="02010600030101010101" pitchFamily="2" charset="-122"/>
                <a:ea typeface="宋体" panose="02010600030101010101" pitchFamily="2" charset="-122"/>
              </a:rPr>
              <a:t>要求有最好的工作环境</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项目开发中的每个成员都要担任一个角色并履行相应的权利和义务。</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所有项目成员在一个开放的环境中工作，每天有茶点供应；每周工作</a:t>
            </a:r>
            <a:r>
              <a:rPr lang="en-US" altLang="zh-CN" sz="2200" b="1" dirty="0">
                <a:latin typeface="宋体" panose="02010600030101010101" pitchFamily="2" charset="-122"/>
                <a:ea typeface="宋体" panose="02010600030101010101" pitchFamily="2" charset="-122"/>
              </a:rPr>
              <a:t>40</a:t>
            </a:r>
            <a:r>
              <a:rPr lang="zh-CN" altLang="zh-CN" sz="2200" b="1" dirty="0">
                <a:latin typeface="宋体" panose="02010600030101010101" pitchFamily="2" charset="-122"/>
                <a:ea typeface="宋体" panose="02010600030101010101" pitchFamily="2" charset="-122"/>
              </a:rPr>
              <a:t>小时，不提倡加班；每天早晨，全体成员站着开个短会，开会时墙上挂些白板，所有的</a:t>
            </a:r>
            <a:r>
              <a:rPr lang="en-US" altLang="zh-CN" sz="2200" b="1" dirty="0">
                <a:latin typeface="宋体" panose="02010600030101010101" pitchFamily="2" charset="-122"/>
                <a:ea typeface="宋体" panose="02010600030101010101" pitchFamily="2" charset="-122"/>
              </a:rPr>
              <a:t>Story</a:t>
            </a:r>
            <a:r>
              <a:rPr lang="zh-CN" altLang="zh-CN" sz="2200" b="1" dirty="0">
                <a:latin typeface="宋体" panose="02010600030101010101" pitchFamily="2" charset="-122"/>
                <a:ea typeface="宋体" panose="02010600030101010101" pitchFamily="2" charset="-122"/>
              </a:rPr>
              <a:t>卡等都贴在白板上，讨论问题时可在白板上写写画画；下班后大家可以一起玩电脑游戏等等。</a:t>
            </a:r>
          </a:p>
        </p:txBody>
      </p:sp>
      <p:sp>
        <p:nvSpPr>
          <p:cNvPr id="36868"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的需求</a:t>
            </a:r>
          </a:p>
        </p:txBody>
      </p:sp>
      <p:sp>
        <p:nvSpPr>
          <p:cNvPr id="3789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客户也是项目开发团队中的一员。</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开发人员要和客户一起，把各种需求变成一个个小的用户故事</a:t>
            </a:r>
            <a:r>
              <a:rPr lang="zh-CN" altLang="en-US" sz="2200" b="1">
                <a:latin typeface="宋体" panose="02010600030101010101" pitchFamily="2" charset="-122"/>
                <a:ea typeface="宋体" panose="02010600030101010101" pitchFamily="2" charset="-122"/>
              </a:rPr>
              <a:t>，</a:t>
            </a:r>
            <a:r>
              <a:rPr lang="zh-CN" altLang="zh-CN" sz="2200" b="1">
                <a:latin typeface="宋体" panose="02010600030101010101" pitchFamily="2" charset="-122"/>
                <a:ea typeface="宋体" panose="02010600030101010101" pitchFamily="2" charset="-122"/>
              </a:rPr>
              <a:t>记录在一些小卡片上，根据优先级被程序员在各个迭代中实现；</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客户根据每个用户故事的商业价值确定其优先级；开发人员确定每个需求的开发风险，风险高的需求被优先研究和开发；</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开发人员和客户对每项需求从不同的角度进行评估，需求被安排在不同的迭代中，客户将得到一个尽可能准确的开发计划；</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客户为每项需求进行验收测试。</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每一个迭代结束时发布一次开发的软件，用户得到了一个可以使用的软件产品，这个产品实现了该迭代计划中的所有需求。</a:t>
            </a:r>
          </a:p>
        </p:txBody>
      </p:sp>
      <p:sp>
        <p:nvSpPr>
          <p:cNvPr id="37892"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的编程</a:t>
            </a:r>
          </a:p>
        </p:txBody>
      </p:sp>
      <p:sp>
        <p:nvSpPr>
          <p:cNvPr id="3891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既然编程很重要，</a:t>
            </a:r>
            <a:r>
              <a:rPr lang="en-US" altLang="zh-CN" sz="2200" b="1">
                <a:latin typeface="宋体" panose="02010600030101010101" pitchFamily="2" charset="-122"/>
                <a:ea typeface="宋体" panose="02010600030101010101" pitchFamily="2" charset="-122"/>
              </a:rPr>
              <a:t>XP</a:t>
            </a:r>
            <a:r>
              <a:rPr lang="zh-CN" altLang="zh-CN" sz="2200" b="1">
                <a:latin typeface="宋体" panose="02010600030101010101" pitchFamily="2" charset="-122"/>
                <a:ea typeface="宋体" panose="02010600030101010101" pitchFamily="2" charset="-122"/>
              </a:rPr>
              <a:t>就提倡两个人一起写程序，代码所有权归整个开发队伍所有。</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程序员在写程序和重整优化程序的时，要严格遵守编程规范。任何人都可以修改其他人写的程序，修改后要确定新程序能通过单元测试。</a:t>
            </a:r>
          </a:p>
        </p:txBody>
      </p:sp>
      <p:sp>
        <p:nvSpPr>
          <p:cNvPr id="38916"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28625" y="142875"/>
            <a:ext cx="8686800" cy="1143000"/>
          </a:xfrm>
        </p:spPr>
        <p:txBody>
          <a:bodyPr/>
          <a:lstStyle/>
          <a:p>
            <a:pPr eaLnBrk="1" hangingPunct="1"/>
            <a:r>
              <a:rPr lang="en-US" altLang="zh-CN" b="1">
                <a:latin typeface="黑体" panose="02010609060101010101" pitchFamily="49" charset="-122"/>
                <a:ea typeface="黑体" panose="02010609060101010101" pitchFamily="49" charset="-122"/>
              </a:rPr>
              <a:t>XP</a:t>
            </a:r>
            <a:r>
              <a:rPr lang="zh-CN" altLang="en-US" b="1">
                <a:latin typeface="黑体" panose="02010609060101010101" pitchFamily="49" charset="-122"/>
                <a:ea typeface="黑体" panose="02010609060101010101" pitchFamily="49" charset="-122"/>
              </a:rPr>
              <a:t>的测试</a:t>
            </a:r>
          </a:p>
        </p:txBody>
      </p:sp>
      <p:sp>
        <p:nvSpPr>
          <p:cNvPr id="3993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200" b="1">
                <a:latin typeface="宋体" panose="02010600030101010101" pitchFamily="2" charset="-122"/>
                <a:ea typeface="宋体" panose="02010600030101010101" pitchFamily="2" charset="-122"/>
              </a:rPr>
              <a:t>XP</a:t>
            </a:r>
            <a:r>
              <a:rPr lang="zh-CN" altLang="zh-CN" sz="2200" b="1">
                <a:latin typeface="宋体" panose="02010600030101010101" pitchFamily="2" charset="-122"/>
                <a:ea typeface="宋体" panose="02010600030101010101" pitchFamily="2" charset="-122"/>
              </a:rPr>
              <a:t>提倡先写测试用例，再写代码。</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测试用例具有普通测试代码的功能，对代码进行正确性判断；</a:t>
            </a:r>
            <a:r>
              <a:rPr lang="zh-CN" altLang="en-US" sz="2200" b="1">
                <a:latin typeface="宋体" panose="02010600030101010101" pitchFamily="2" charset="-122"/>
                <a:ea typeface="宋体" panose="02010600030101010101" pitchFamily="2" charset="-122"/>
              </a:rPr>
              <a:t>另外</a:t>
            </a:r>
            <a:r>
              <a:rPr lang="zh-CN" altLang="zh-CN" sz="2200" b="1">
                <a:latin typeface="宋体" panose="02010600030101010101" pitchFamily="2" charset="-122"/>
                <a:ea typeface="宋体" panose="02010600030101010101" pitchFamily="2" charset="-122"/>
              </a:rPr>
              <a:t>，测试用例在一定程度上也是需求文档的一种体现。</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测试用例编写的过程实质上是一个对需求进行分析设计的过程，针对单元的输入输出判断</a:t>
            </a:r>
            <a:r>
              <a:rPr lang="zh-CN" altLang="en-US" sz="2200" b="1">
                <a:latin typeface="宋体" panose="02010600030101010101" pitchFamily="2" charset="-122"/>
                <a:ea typeface="宋体" panose="02010600030101010101" pitchFamily="2" charset="-122"/>
              </a:rPr>
              <a:t>和</a:t>
            </a:r>
            <a:r>
              <a:rPr lang="zh-CN" altLang="zh-CN" sz="2200" b="1">
                <a:latin typeface="宋体" panose="02010600030101010101" pitchFamily="2" charset="-122"/>
                <a:ea typeface="宋体" panose="02010600030101010101" pitchFamily="2" charset="-122"/>
              </a:rPr>
              <a:t>设计。</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开发人员经常把开发好的模块整合到一起，每次整合后都运行单元测试；任何的代码复核和修改后，都要运行单元测试；发现了</a:t>
            </a:r>
            <a:r>
              <a:rPr lang="en-US" altLang="zh-CN" sz="2200" b="1">
                <a:latin typeface="宋体" panose="02010600030101010101" pitchFamily="2" charset="-122"/>
                <a:ea typeface="宋体" panose="02010600030101010101" pitchFamily="2" charset="-122"/>
              </a:rPr>
              <a:t>BUG</a:t>
            </a:r>
            <a:r>
              <a:rPr lang="zh-CN" altLang="zh-CN" sz="2200" b="1">
                <a:latin typeface="宋体" panose="02010600030101010101" pitchFamily="2" charset="-122"/>
                <a:ea typeface="宋体" panose="02010600030101010101" pitchFamily="2" charset="-122"/>
              </a:rPr>
              <a:t>，就要增加相应的测试。</a:t>
            </a:r>
            <a:endParaRPr lang="en-US"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a:latin typeface="宋体" panose="02010600030101010101" pitchFamily="2" charset="-122"/>
                <a:ea typeface="宋体" panose="02010600030101010101" pitchFamily="2" charset="-122"/>
              </a:rPr>
              <a:t>除了单元测试之外，还有整合测试，功能测试、负荷测试和系统测试等</a:t>
            </a:r>
            <a:r>
              <a:rPr lang="zh-CN" altLang="en-US" sz="2200" b="1">
                <a:latin typeface="宋体" panose="02010600030101010101" pitchFamily="2" charset="-122"/>
                <a:ea typeface="宋体" panose="02010600030101010101" pitchFamily="2" charset="-122"/>
              </a:rPr>
              <a:t>，</a:t>
            </a:r>
            <a:r>
              <a:rPr lang="zh-CN" altLang="zh-CN" sz="2200" b="1">
                <a:latin typeface="宋体" panose="02010600030101010101" pitchFamily="2" charset="-122"/>
                <a:ea typeface="宋体" panose="02010600030101010101" pitchFamily="2" charset="-122"/>
              </a:rPr>
              <a:t>这些测试是最重要的文档之一，最终交付给用户。</a:t>
            </a:r>
            <a:r>
              <a:rPr lang="en-US" altLang="zh-CN" sz="2200" b="1">
                <a:latin typeface="宋体" panose="02010600030101010101" pitchFamily="2" charset="-122"/>
                <a:ea typeface="宋体" panose="02010600030101010101" pitchFamily="2" charset="-122"/>
              </a:rPr>
              <a:t> </a:t>
            </a:r>
            <a:endParaRPr lang="zh-CN" altLang="zh-CN" sz="2200" b="1">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endParaRPr lang="zh-CN" altLang="zh-CN" sz="2200" b="1">
              <a:latin typeface="宋体" panose="02010600030101010101" pitchFamily="2" charset="-122"/>
              <a:ea typeface="宋体" panose="02010600030101010101" pitchFamily="2" charset="-122"/>
            </a:endParaRPr>
          </a:p>
        </p:txBody>
      </p:sp>
      <p:sp>
        <p:nvSpPr>
          <p:cNvPr id="39940"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及其需求分析</a:t>
            </a:r>
            <a:endParaRPr lang="zh-CN" altLang="en-US" b="1" dirty="0">
              <a:latin typeface="黑体" panose="02010609060101010101" pitchFamily="49" charset="-122"/>
              <a:ea typeface="黑体" panose="02010609060101010101" pitchFamily="49" charset="-122"/>
            </a:endParaRPr>
          </a:p>
        </p:txBody>
      </p:sp>
      <p:sp>
        <p:nvSpPr>
          <p:cNvPr id="4301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p:txBody>
      </p:sp>
      <p:sp>
        <p:nvSpPr>
          <p:cNvPr id="43012"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pic>
        <p:nvPicPr>
          <p:cNvPr id="43013"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1938" y="1227138"/>
            <a:ext cx="6480175" cy="55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39449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及其需求分析</a:t>
            </a:r>
            <a:endParaRPr lang="zh-CN" altLang="en-US" b="1" dirty="0">
              <a:latin typeface="黑体" panose="02010609060101010101" pitchFamily="49" charset="-122"/>
              <a:ea typeface="黑体" panose="02010609060101010101" pitchFamily="49" charset="-122"/>
            </a:endParaRPr>
          </a:p>
        </p:txBody>
      </p:sp>
      <p:sp>
        <p:nvSpPr>
          <p:cNvPr id="4505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endParaRPr lang="zh-CN" altLang="zh-CN" sz="2200" b="1">
              <a:latin typeface="宋体" panose="02010600030101010101" pitchFamily="2" charset="-122"/>
              <a:ea typeface="宋体" panose="02010600030101010101" pitchFamily="2" charset="-122"/>
            </a:endParaRPr>
          </a:p>
        </p:txBody>
      </p:sp>
      <p:sp>
        <p:nvSpPr>
          <p:cNvPr id="45060"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pic>
        <p:nvPicPr>
          <p:cNvPr id="45061" name="图片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57338"/>
            <a:ext cx="9115425" cy="470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1442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需求工程的主要内容</a:t>
            </a:r>
          </a:p>
        </p:txBody>
      </p:sp>
      <p:sp>
        <p:nvSpPr>
          <p:cNvPr id="6147"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需求工程是一个多次反复的</a:t>
            </a:r>
            <a:r>
              <a:rPr lang="zh-CN" altLang="zh-CN" sz="2400" b="1" dirty="0">
                <a:solidFill>
                  <a:srgbClr val="FF0000"/>
                </a:solidFill>
                <a:latin typeface="宋体" panose="02010600030101010101" pitchFamily="2" charset="-122"/>
                <a:ea typeface="宋体" panose="02010600030101010101" pitchFamily="2" charset="-122"/>
              </a:rPr>
              <a:t>需求定义、文档记录、需求演进</a:t>
            </a:r>
            <a:r>
              <a:rPr lang="zh-CN" altLang="zh-CN" sz="2400" b="1" dirty="0">
                <a:latin typeface="宋体" panose="02010600030101010101" pitchFamily="2" charset="-122"/>
                <a:ea typeface="宋体" panose="02010600030101010101" pitchFamily="2" charset="-122"/>
              </a:rPr>
              <a:t>的过程，并最终在验证的基础上冻结需求。</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400" b="1" dirty="0">
                <a:latin typeface="宋体" panose="02010600030101010101" pitchFamily="2" charset="-122"/>
                <a:ea typeface="宋体" panose="02010600030101010101" pitchFamily="2" charset="-122"/>
              </a:rPr>
              <a:t>80</a:t>
            </a:r>
            <a:r>
              <a:rPr lang="zh-CN" altLang="zh-CN" sz="2400" b="1" dirty="0">
                <a:latin typeface="宋体" panose="02010600030101010101" pitchFamily="2" charset="-122"/>
                <a:ea typeface="宋体" panose="02010600030101010101" pitchFamily="2" charset="-122"/>
              </a:rPr>
              <a:t>年代，</a:t>
            </a:r>
            <a:r>
              <a:rPr lang="en-US" altLang="zh-CN" sz="2400" b="1" dirty="0" err="1">
                <a:latin typeface="宋体" panose="02010600030101010101" pitchFamily="2" charset="-122"/>
                <a:ea typeface="宋体" panose="02010600030101010101" pitchFamily="2" charset="-122"/>
              </a:rPr>
              <a:t>HerbKrasner</a:t>
            </a:r>
            <a:r>
              <a:rPr lang="zh-CN" altLang="zh-CN" sz="2400" b="1" dirty="0">
                <a:latin typeface="宋体" panose="02010600030101010101" pitchFamily="2" charset="-122"/>
                <a:ea typeface="宋体" panose="02010600030101010101" pitchFamily="2" charset="-122"/>
              </a:rPr>
              <a:t>提出了需求工程的</a:t>
            </a:r>
            <a:r>
              <a:rPr lang="zh-CN" altLang="zh-CN" sz="2400" b="1" dirty="0">
                <a:solidFill>
                  <a:srgbClr val="FF0000"/>
                </a:solidFill>
                <a:latin typeface="宋体" panose="02010600030101010101" pitchFamily="2" charset="-122"/>
                <a:ea typeface="宋体" panose="02010600030101010101" pitchFamily="2" charset="-122"/>
              </a:rPr>
              <a:t>五阶段生命周期</a:t>
            </a:r>
            <a:r>
              <a:rPr lang="zh-CN" altLang="zh-CN" sz="2400" b="1" dirty="0">
                <a:latin typeface="宋体" panose="02010600030101010101" pitchFamily="2" charset="-122"/>
                <a:ea typeface="宋体" panose="02010600030101010101" pitchFamily="2" charset="-122"/>
              </a:rPr>
              <a:t>：需求定义和分析、需求决策、形成需求规格说明、需求实现与验证、需求变更管理。</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近年来，</a:t>
            </a:r>
            <a:r>
              <a:rPr lang="en-US" altLang="zh-CN" sz="2400" b="1" dirty="0" err="1">
                <a:latin typeface="宋体" panose="02010600030101010101" pitchFamily="2" charset="-122"/>
                <a:ea typeface="宋体" panose="02010600030101010101" pitchFamily="2" charset="-122"/>
              </a:rPr>
              <a:t>MatthiasJarke</a:t>
            </a:r>
            <a:r>
              <a:rPr lang="zh-CN" altLang="zh-CN" sz="2400" b="1" dirty="0">
                <a:latin typeface="宋体" panose="02010600030101010101" pitchFamily="2" charset="-122"/>
                <a:ea typeface="宋体" panose="02010600030101010101" pitchFamily="2" charset="-122"/>
              </a:rPr>
              <a:t>和</a:t>
            </a:r>
            <a:r>
              <a:rPr lang="en-US" altLang="zh-CN" sz="2400" b="1" dirty="0" err="1">
                <a:latin typeface="宋体" panose="02010600030101010101" pitchFamily="2" charset="-122"/>
                <a:ea typeface="宋体" panose="02010600030101010101" pitchFamily="2" charset="-122"/>
              </a:rPr>
              <a:t>KlausPohl</a:t>
            </a:r>
            <a:r>
              <a:rPr lang="zh-CN" altLang="zh-CN" sz="2400" b="1" dirty="0">
                <a:latin typeface="宋体" panose="02010600030101010101" pitchFamily="2" charset="-122"/>
                <a:ea typeface="宋体" panose="02010600030101010101" pitchFamily="2" charset="-122"/>
              </a:rPr>
              <a:t>提出了</a:t>
            </a:r>
            <a:r>
              <a:rPr lang="zh-CN" altLang="zh-CN" sz="2400" b="1" dirty="0">
                <a:solidFill>
                  <a:srgbClr val="FF0000"/>
                </a:solidFill>
                <a:latin typeface="宋体" panose="02010600030101010101" pitchFamily="2" charset="-122"/>
                <a:ea typeface="宋体" panose="02010600030101010101" pitchFamily="2" charset="-122"/>
              </a:rPr>
              <a:t>三阶段周期</a:t>
            </a:r>
            <a:r>
              <a:rPr lang="zh-CN" altLang="zh-CN" sz="2400" b="1" dirty="0">
                <a:latin typeface="宋体" panose="02010600030101010101" pitchFamily="2" charset="-122"/>
                <a:ea typeface="宋体" panose="02010600030101010101" pitchFamily="2" charset="-122"/>
              </a:rPr>
              <a:t>：获取、表示和验证。</a:t>
            </a:r>
            <a:r>
              <a:rPr lang="en-US" altLang="zh-CN" sz="2400" b="1" dirty="0">
                <a:latin typeface="宋体" panose="02010600030101010101" pitchFamily="2" charset="-122"/>
                <a:ea typeface="宋体" panose="02010600030101010101" pitchFamily="2" charset="-122"/>
              </a:rPr>
              <a:t> </a:t>
            </a:r>
            <a:endParaRPr lang="zh-CN" altLang="zh-CN" sz="2400" b="1" dirty="0">
              <a:latin typeface="宋体" panose="02010600030101010101" pitchFamily="2" charset="-122"/>
              <a:ea typeface="宋体" panose="02010600030101010101" pitchFamily="2"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及其需求分析</a:t>
            </a:r>
          </a:p>
        </p:txBody>
      </p:sp>
      <p:sp>
        <p:nvSpPr>
          <p:cNvPr id="4096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产品负责人根据客户的需求编写</a:t>
            </a:r>
            <a:r>
              <a:rPr lang="zh-CN" altLang="zh-CN" sz="2200" b="1" dirty="0">
                <a:solidFill>
                  <a:srgbClr val="FF0000"/>
                </a:solidFill>
                <a:latin typeface="宋体" panose="02010600030101010101" pitchFamily="2" charset="-122"/>
                <a:ea typeface="宋体" panose="02010600030101010101" pitchFamily="2" charset="-122"/>
              </a:rPr>
              <a:t>产品订单</a:t>
            </a:r>
            <a:r>
              <a:rPr lang="en-US" altLang="zh-CN" sz="2200" b="1" dirty="0">
                <a:solidFill>
                  <a:srgbClr val="FF0000"/>
                </a:solidFill>
                <a:latin typeface="宋体" panose="02010600030101010101" pitchFamily="2" charset="-122"/>
                <a:ea typeface="宋体" panose="02010600030101010101" pitchFamily="2" charset="-122"/>
              </a:rPr>
              <a:t>(Product Backlog)</a:t>
            </a:r>
            <a:r>
              <a:rPr lang="zh-CN" altLang="zh-CN" sz="2200" b="1" dirty="0">
                <a:latin typeface="宋体" panose="02010600030101010101" pitchFamily="2" charset="-122"/>
                <a:ea typeface="宋体" panose="02010600030101010101" pitchFamily="2" charset="-122"/>
              </a:rPr>
              <a:t>，这是一张</a:t>
            </a:r>
            <a:r>
              <a:rPr lang="zh-CN" altLang="zh-CN" sz="2200" b="1" dirty="0">
                <a:solidFill>
                  <a:srgbClr val="FF0000"/>
                </a:solidFill>
                <a:latin typeface="宋体" panose="02010600030101010101" pitchFamily="2" charset="-122"/>
                <a:ea typeface="宋体" panose="02010600030101010101" pitchFamily="2" charset="-122"/>
              </a:rPr>
              <a:t>包含大量用户故事的清单</a:t>
            </a:r>
            <a:r>
              <a:rPr lang="zh-CN" altLang="zh-CN" sz="2200" b="1" dirty="0">
                <a:latin typeface="宋体" panose="02010600030101010101" pitchFamily="2" charset="-122"/>
                <a:ea typeface="宋体" panose="02010600030101010101" pitchFamily="2" charset="-122"/>
              </a:rPr>
              <a:t>，各项需求</a:t>
            </a:r>
            <a:r>
              <a:rPr lang="zh-CN" altLang="zh-CN" sz="2200" b="1" dirty="0">
                <a:solidFill>
                  <a:srgbClr val="FF0000"/>
                </a:solidFill>
                <a:latin typeface="宋体" panose="02010600030101010101" pitchFamily="2" charset="-122"/>
                <a:ea typeface="宋体" panose="02010600030101010101" pitchFamily="2" charset="-122"/>
              </a:rPr>
              <a:t>已按优先级进行排序</a:t>
            </a:r>
            <a:r>
              <a:rPr lang="zh-CN" altLang="zh-CN" sz="2200" b="1" dirty="0">
                <a:latin typeface="宋体" panose="02010600030101010101" pitchFamily="2" charset="-122"/>
                <a:ea typeface="宋体" panose="02010600030101010101" pitchFamily="2" charset="-122"/>
              </a:rPr>
              <a:t>。然后，产品负责人与团队一起评估并制定</a:t>
            </a:r>
            <a:r>
              <a:rPr lang="zh-CN" altLang="zh-CN" sz="2200" b="1" dirty="0">
                <a:solidFill>
                  <a:srgbClr val="FF0000"/>
                </a:solidFill>
                <a:latin typeface="宋体" panose="02010600030101010101" pitchFamily="2" charset="-122"/>
                <a:ea typeface="宋体" panose="02010600030101010101" pitchFamily="2" charset="-122"/>
              </a:rPr>
              <a:t>产品开发计划</a:t>
            </a:r>
            <a:r>
              <a:rPr lang="zh-CN" altLang="zh-CN" sz="2200" b="1" dirty="0">
                <a:latin typeface="宋体" panose="02010600030101010101" pitchFamily="2" charset="-122"/>
                <a:ea typeface="宋体" panose="02010600030101010101" pitchFamily="2" charset="-122"/>
              </a:rPr>
              <a:t>，计算出完成该项目需要</a:t>
            </a:r>
            <a:r>
              <a:rPr lang="zh-CN" altLang="zh-CN" sz="2200" b="1" dirty="0">
                <a:solidFill>
                  <a:srgbClr val="FF0000"/>
                </a:solidFill>
                <a:latin typeface="宋体" panose="02010600030101010101" pitchFamily="2" charset="-122"/>
                <a:ea typeface="宋体" panose="02010600030101010101" pitchFamily="2" charset="-122"/>
              </a:rPr>
              <a:t>多少个</a:t>
            </a:r>
            <a:r>
              <a:rPr lang="en-US" altLang="zh-CN" sz="2200" b="1" dirty="0">
                <a:solidFill>
                  <a:srgbClr val="FF0000"/>
                </a:solidFill>
                <a:latin typeface="宋体" panose="02010600030101010101" pitchFamily="2" charset="-122"/>
                <a:ea typeface="宋体" panose="02010600030101010101" pitchFamily="2" charset="-122"/>
              </a:rPr>
              <a:t>Sprint</a:t>
            </a:r>
            <a:r>
              <a:rPr lang="zh-CN" altLang="zh-CN" sz="2200" b="1" dirty="0">
                <a:solidFill>
                  <a:srgbClr val="FF0000"/>
                </a:solidFill>
                <a:latin typeface="宋体" panose="02010600030101010101" pitchFamily="2" charset="-122"/>
                <a:ea typeface="宋体" panose="02010600030101010101" pitchFamily="2" charset="-122"/>
              </a:rPr>
              <a:t>（迭代）</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由于敏捷开发注重对客户要求的</a:t>
            </a:r>
            <a:r>
              <a:rPr lang="zh-CN" altLang="zh-CN" sz="2200" b="1" dirty="0">
                <a:solidFill>
                  <a:srgbClr val="FF0000"/>
                </a:solidFill>
                <a:latin typeface="宋体" panose="02010600030101010101" pitchFamily="2" charset="-122"/>
                <a:ea typeface="宋体" panose="02010600030101010101" pitchFamily="2" charset="-122"/>
              </a:rPr>
              <a:t>快速反应</a:t>
            </a:r>
            <a:r>
              <a:rPr lang="zh-CN" altLang="zh-CN" sz="2200" b="1" dirty="0">
                <a:latin typeface="宋体" panose="02010600030101010101" pitchFamily="2" charset="-122"/>
                <a:ea typeface="宋体" panose="02010600030101010101" pitchFamily="2" charset="-122"/>
              </a:rPr>
              <a:t>，因此，产品订单中的内容及其优先级不是一成不变的，而是会随着项目的进行而</a:t>
            </a:r>
            <a:r>
              <a:rPr lang="zh-CN" altLang="zh-CN" sz="2200" b="1" dirty="0">
                <a:solidFill>
                  <a:srgbClr val="FF0000"/>
                </a:solidFill>
                <a:latin typeface="宋体" panose="02010600030101010101" pitchFamily="2" charset="-122"/>
                <a:ea typeface="宋体" panose="02010600030101010101" pitchFamily="2" charset="-122"/>
              </a:rPr>
              <a:t>不断变化</a:t>
            </a:r>
            <a:r>
              <a:rPr lang="zh-CN" altLang="zh-CN" sz="2200" b="1" dirty="0">
                <a:latin typeface="宋体" panose="02010600030101010101" pitchFamily="2" charset="-122"/>
                <a:ea typeface="宋体" panose="02010600030101010101" pitchFamily="2" charset="-122"/>
              </a:rPr>
              <a:t>的。</a:t>
            </a:r>
            <a:endParaRPr lang="en-US" altLang="zh-CN" sz="2200" b="1" dirty="0">
              <a:latin typeface="宋体" panose="02010600030101010101" pitchFamily="2" charset="-122"/>
              <a:ea typeface="宋体" panose="02010600030101010101" pitchFamily="2" charset="-122"/>
            </a:endParaRPr>
          </a:p>
        </p:txBody>
      </p:sp>
      <p:sp>
        <p:nvSpPr>
          <p:cNvPr id="40964"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及其需求分析</a:t>
            </a:r>
            <a:endParaRPr lang="zh-CN" altLang="en-US" b="1" dirty="0">
              <a:latin typeface="黑体" panose="02010609060101010101" pitchFamily="49" charset="-122"/>
              <a:ea typeface="黑体" panose="02010609060101010101" pitchFamily="49" charset="-122"/>
            </a:endParaRPr>
          </a:p>
        </p:txBody>
      </p:sp>
      <p:sp>
        <p:nvSpPr>
          <p:cNvPr id="41987"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在每个</a:t>
            </a:r>
            <a:r>
              <a:rPr lang="en-US" altLang="zh-CN" sz="2200" b="1" dirty="0">
                <a:solidFill>
                  <a:srgbClr val="FF0000"/>
                </a:solidFill>
                <a:latin typeface="宋体" panose="02010600030101010101" pitchFamily="2" charset="-122"/>
                <a:ea typeface="宋体" panose="02010600030101010101" pitchFamily="2" charset="-122"/>
              </a:rPr>
              <a:t>Sprint</a:t>
            </a:r>
            <a:r>
              <a:rPr lang="zh-CN" altLang="zh-CN" sz="2200" b="1" dirty="0">
                <a:solidFill>
                  <a:srgbClr val="FF0000"/>
                </a:solidFill>
                <a:latin typeface="宋体" panose="02010600030101010101" pitchFamily="2" charset="-122"/>
                <a:ea typeface="宋体" panose="02010600030101010101" pitchFamily="2" charset="-122"/>
              </a:rPr>
              <a:t>开始时</a:t>
            </a:r>
            <a:r>
              <a:rPr lang="zh-CN" altLang="zh-CN" sz="2200" b="1" dirty="0">
                <a:latin typeface="宋体" panose="02010600030101010101" pitchFamily="2" charset="-122"/>
                <a:ea typeface="宋体" panose="02010600030101010101" pitchFamily="2" charset="-122"/>
              </a:rPr>
              <a:t>，从</a:t>
            </a:r>
            <a:r>
              <a:rPr lang="en-US" altLang="zh-CN" sz="2200" b="1" dirty="0">
                <a:latin typeface="宋体" panose="02010600030101010101" pitchFamily="2" charset="-122"/>
                <a:ea typeface="宋体" panose="02010600030101010101" pitchFamily="2" charset="-122"/>
              </a:rPr>
              <a:t>Product Backlog</a:t>
            </a:r>
            <a:r>
              <a:rPr lang="zh-CN" altLang="zh-CN" sz="2200" b="1" dirty="0">
                <a:latin typeface="宋体" panose="02010600030101010101" pitchFamily="2" charset="-122"/>
                <a:ea typeface="宋体" panose="02010600030101010101" pitchFamily="2" charset="-122"/>
              </a:rPr>
              <a:t>中拿出优先级高的用户故事，召开</a:t>
            </a:r>
            <a:r>
              <a:rPr lang="en-US" altLang="zh-CN" sz="2200" b="1" dirty="0">
                <a:latin typeface="宋体" panose="02010600030101010101" pitchFamily="2" charset="-122"/>
                <a:ea typeface="宋体" panose="02010600030101010101" pitchFamily="2" charset="-122"/>
              </a:rPr>
              <a:t>Sprint</a:t>
            </a:r>
            <a:r>
              <a:rPr lang="zh-CN" altLang="zh-CN" sz="2200" b="1" dirty="0">
                <a:latin typeface="宋体" panose="02010600030101010101" pitchFamily="2" charset="-122"/>
                <a:ea typeface="宋体" panose="02010600030101010101" pitchFamily="2" charset="-122"/>
              </a:rPr>
              <a:t>计划会议，评估各项功能的相对工作量，并确定该</a:t>
            </a:r>
            <a:r>
              <a:rPr lang="en-US" altLang="zh-CN" sz="2200" b="1" dirty="0">
                <a:latin typeface="宋体" panose="02010600030101010101" pitchFamily="2" charset="-122"/>
                <a:ea typeface="宋体" panose="02010600030101010101" pitchFamily="2" charset="-122"/>
              </a:rPr>
              <a:t>Sprint</a:t>
            </a:r>
            <a:r>
              <a:rPr lang="zh-CN" altLang="zh-CN" sz="2200" b="1" dirty="0">
                <a:latin typeface="宋体" panose="02010600030101010101" pitchFamily="2" charset="-122"/>
                <a:ea typeface="宋体" panose="02010600030101010101" pitchFamily="2" charset="-122"/>
              </a:rPr>
              <a:t>的愿景和目标，生成</a:t>
            </a:r>
            <a:r>
              <a:rPr lang="en-US" altLang="zh-CN" sz="2200" b="1" dirty="0">
                <a:solidFill>
                  <a:srgbClr val="FF0000"/>
                </a:solidFill>
                <a:latin typeface="宋体" panose="02010600030101010101" pitchFamily="2" charset="-122"/>
                <a:ea typeface="宋体" panose="02010600030101010101" pitchFamily="2" charset="-122"/>
              </a:rPr>
              <a:t>Sprint Backlog</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在</a:t>
            </a:r>
            <a:r>
              <a:rPr lang="en-US" altLang="zh-CN" sz="2200" b="1" dirty="0">
                <a:latin typeface="宋体" panose="02010600030101010101" pitchFamily="2" charset="-122"/>
                <a:ea typeface="宋体" panose="02010600030101010101" pitchFamily="2" charset="-122"/>
              </a:rPr>
              <a:t>Sprint</a:t>
            </a:r>
            <a:r>
              <a:rPr lang="zh-CN" altLang="zh-CN" sz="2200" b="1" dirty="0">
                <a:latin typeface="宋体" panose="02010600030101010101" pitchFamily="2" charset="-122"/>
                <a:ea typeface="宋体" panose="02010600030101010101" pitchFamily="2" charset="-122"/>
              </a:rPr>
              <a:t>的开发过程中，召开每日站立会议，</a:t>
            </a:r>
            <a:r>
              <a:rPr lang="en-US" altLang="zh-CN" sz="2200" b="1" dirty="0">
                <a:latin typeface="宋体" panose="02010600030101010101" pitchFamily="2" charset="-122"/>
                <a:ea typeface="宋体" panose="02010600030101010101" pitchFamily="2" charset="-122"/>
              </a:rPr>
              <a:t>Scrum Master</a:t>
            </a:r>
            <a:r>
              <a:rPr lang="zh-CN" altLang="zh-CN" sz="2200" b="1" dirty="0">
                <a:latin typeface="宋体" panose="02010600030101010101" pitchFamily="2" charset="-122"/>
                <a:ea typeface="宋体" panose="02010600030101010101" pitchFamily="2" charset="-122"/>
              </a:rPr>
              <a:t>通过十五分钟的每日站立会议检查团队成员的工作与进度，了解开发过程中出现的问题并及时协调。</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迭代结束时，所有人员参加</a:t>
            </a:r>
            <a:r>
              <a:rPr lang="zh-CN" altLang="zh-CN" sz="2200" b="1" dirty="0">
                <a:solidFill>
                  <a:srgbClr val="FF0000"/>
                </a:solidFill>
                <a:latin typeface="宋体" panose="02010600030101010101" pitchFamily="2" charset="-122"/>
                <a:ea typeface="宋体" panose="02010600030101010101" pitchFamily="2" charset="-122"/>
              </a:rPr>
              <a:t>迭代评审会议</a:t>
            </a:r>
            <a:r>
              <a:rPr lang="zh-CN" altLang="zh-CN" sz="2200" b="1" dirty="0">
                <a:latin typeface="宋体" panose="02010600030101010101" pitchFamily="2" charset="-122"/>
                <a:ea typeface="宋体" panose="02010600030101010101" pitchFamily="2" charset="-122"/>
              </a:rPr>
              <a:t>（</a:t>
            </a:r>
            <a:r>
              <a:rPr lang="en-US" altLang="zh-CN" sz="2200" b="1" dirty="0">
                <a:latin typeface="宋体" panose="02010600030101010101" pitchFamily="2" charset="-122"/>
                <a:ea typeface="宋体" panose="02010600030101010101" pitchFamily="2" charset="-122"/>
              </a:rPr>
              <a:t>Sprint Review Meeting</a:t>
            </a:r>
            <a:r>
              <a:rPr lang="zh-CN" altLang="zh-CN" sz="2200" b="1" dirty="0">
                <a:latin typeface="宋体" panose="02010600030101010101" pitchFamily="2" charset="-122"/>
                <a:ea typeface="宋体" panose="02010600030101010101" pitchFamily="2" charset="-122"/>
              </a:rPr>
              <a:t>），</a:t>
            </a:r>
            <a:r>
              <a:rPr lang="zh-CN" altLang="zh-CN" sz="2200" b="1" dirty="0">
                <a:solidFill>
                  <a:srgbClr val="FF0000"/>
                </a:solidFill>
                <a:latin typeface="宋体" panose="02010600030101010101" pitchFamily="2" charset="-122"/>
                <a:ea typeface="宋体" panose="02010600030101010101" pitchFamily="2" charset="-122"/>
              </a:rPr>
              <a:t>向项目干系人展示可运行的增量版本</a:t>
            </a:r>
            <a:r>
              <a:rPr lang="zh-CN" altLang="zh-CN" sz="2200" b="1" dirty="0">
                <a:latin typeface="宋体" panose="02010600030101010101" pitchFamily="2" charset="-122"/>
                <a:ea typeface="宋体" panose="02010600030101010101" pitchFamily="2" charset="-122"/>
              </a:rPr>
              <a:t>，并检查是否达到了</a:t>
            </a:r>
            <a:r>
              <a:rPr lang="en-US" altLang="zh-CN" sz="2200" b="1" dirty="0">
                <a:latin typeface="宋体" panose="02010600030101010101" pitchFamily="2" charset="-122"/>
                <a:ea typeface="宋体" panose="02010600030101010101" pitchFamily="2" charset="-122"/>
              </a:rPr>
              <a:t>Sprint</a:t>
            </a:r>
            <a:r>
              <a:rPr lang="zh-CN" altLang="zh-CN" sz="2200" b="1" dirty="0">
                <a:latin typeface="宋体" panose="02010600030101010101" pitchFamily="2" charset="-122"/>
                <a:ea typeface="宋体" panose="02010600030101010101" pitchFamily="2" charset="-122"/>
              </a:rPr>
              <a:t>目标。评审会议之后的迭代回顾会议（</a:t>
            </a:r>
            <a:r>
              <a:rPr lang="en-US" altLang="zh-CN" sz="2200" b="1" dirty="0">
                <a:latin typeface="宋体" panose="02010600030101010101" pitchFamily="2" charset="-122"/>
                <a:ea typeface="宋体" panose="02010600030101010101" pitchFamily="2" charset="-122"/>
              </a:rPr>
              <a:t>Sprint Retrospective Meeting</a:t>
            </a:r>
            <a:r>
              <a:rPr lang="zh-CN" altLang="zh-CN" sz="2200" b="1" dirty="0">
                <a:latin typeface="宋体" panose="02010600030101010101" pitchFamily="2" charset="-122"/>
                <a:ea typeface="宋体" panose="02010600030101010101" pitchFamily="2" charset="-122"/>
              </a:rPr>
              <a:t>）总结</a:t>
            </a:r>
            <a:r>
              <a:rPr lang="zh-CN" altLang="zh-CN" sz="2200" b="1" dirty="0">
                <a:solidFill>
                  <a:srgbClr val="FF0000"/>
                </a:solidFill>
                <a:latin typeface="宋体" panose="02010600030101010101" pitchFamily="2" charset="-122"/>
                <a:ea typeface="宋体" panose="02010600030101010101" pitchFamily="2" charset="-122"/>
              </a:rPr>
              <a:t>实践经验</a:t>
            </a:r>
            <a:r>
              <a:rPr lang="zh-CN" altLang="zh-CN" sz="2200" b="1" dirty="0">
                <a:latin typeface="宋体" panose="02010600030101010101" pitchFamily="2" charset="-122"/>
                <a:ea typeface="宋体" panose="02010600030101010101" pitchFamily="2" charset="-122"/>
              </a:rPr>
              <a:t>以</a:t>
            </a:r>
            <a:r>
              <a:rPr lang="zh-CN" altLang="zh-CN" sz="2200" b="1" dirty="0">
                <a:solidFill>
                  <a:srgbClr val="FF0000"/>
                </a:solidFill>
                <a:latin typeface="宋体" panose="02010600030101010101" pitchFamily="2" charset="-122"/>
                <a:ea typeface="宋体" panose="02010600030101010101" pitchFamily="2" charset="-122"/>
              </a:rPr>
              <a:t>提高团队生产力</a:t>
            </a:r>
            <a:r>
              <a:rPr lang="zh-CN" altLang="zh-CN" sz="2200" b="1" dirty="0">
                <a:latin typeface="宋体" panose="02010600030101010101" pitchFamily="2" charset="-122"/>
                <a:ea typeface="宋体" panose="02010600030101010101" pitchFamily="2" charset="-122"/>
              </a:rPr>
              <a:t>。</a:t>
            </a:r>
          </a:p>
        </p:txBody>
      </p:sp>
      <p:sp>
        <p:nvSpPr>
          <p:cNvPr id="41988"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的需求</a:t>
            </a:r>
          </a:p>
        </p:txBody>
      </p:sp>
      <p:sp>
        <p:nvSpPr>
          <p:cNvPr id="4608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Scrum</a:t>
            </a:r>
            <a:r>
              <a:rPr lang="zh-CN" altLang="zh-CN" sz="2200" b="1" dirty="0">
                <a:latin typeface="宋体" panose="02010600030101010101" pitchFamily="2" charset="-122"/>
                <a:ea typeface="宋体" panose="02010600030101010101" pitchFamily="2" charset="-122"/>
              </a:rPr>
              <a:t>团队</a:t>
            </a:r>
            <a:r>
              <a:rPr lang="en-US" altLang="zh-CN" sz="2200" b="1" dirty="0">
                <a:solidFill>
                  <a:srgbClr val="FF0000"/>
                </a:solidFill>
                <a:latin typeface="宋体" panose="02010600030101010101" pitchFamily="2" charset="-122"/>
                <a:ea typeface="宋体" panose="02010600030101010101" pitchFamily="2" charset="-122"/>
              </a:rPr>
              <a:t>Product Backlog</a:t>
            </a:r>
            <a:r>
              <a:rPr lang="zh-CN" altLang="zh-CN" sz="2200" b="1" dirty="0">
                <a:solidFill>
                  <a:srgbClr val="FF0000"/>
                </a:solidFill>
                <a:latin typeface="宋体" panose="02010600030101010101" pitchFamily="2" charset="-122"/>
                <a:ea typeface="宋体" panose="02010600030101010101" pitchFamily="2" charset="-122"/>
              </a:rPr>
              <a:t>是</a:t>
            </a:r>
            <a:r>
              <a:rPr lang="en-US" altLang="zh-CN" sz="2200" b="1" dirty="0">
                <a:solidFill>
                  <a:srgbClr val="FF0000"/>
                </a:solidFill>
                <a:latin typeface="宋体" panose="02010600030101010101" pitchFamily="2" charset="-122"/>
                <a:ea typeface="宋体" panose="02010600030101010101" pitchFamily="2" charset="-122"/>
              </a:rPr>
              <a:t>Scrum</a:t>
            </a:r>
            <a:r>
              <a:rPr lang="zh-CN" altLang="zh-CN" sz="2200" b="1" dirty="0">
                <a:solidFill>
                  <a:srgbClr val="FF0000"/>
                </a:solidFill>
                <a:latin typeface="宋体" panose="02010600030101010101" pitchFamily="2" charset="-122"/>
                <a:ea typeface="宋体" panose="02010600030101010101" pitchFamily="2" charset="-122"/>
              </a:rPr>
              <a:t>的核心</a:t>
            </a:r>
            <a:r>
              <a:rPr lang="zh-CN" altLang="zh-CN" sz="2200" b="1" dirty="0">
                <a:latin typeface="宋体" panose="02010600030101010101" pitchFamily="2" charset="-122"/>
                <a:ea typeface="宋体" panose="02010600030101010101" pitchFamily="2" charset="-122"/>
              </a:rPr>
              <a:t>，是一切活动的起源。</a:t>
            </a:r>
            <a:r>
              <a:rPr lang="en-US" altLang="zh-CN" sz="2200" b="1" dirty="0">
                <a:latin typeface="宋体" panose="02010600030101010101" pitchFamily="2" charset="-122"/>
                <a:ea typeface="宋体" panose="02010600030101010101" pitchFamily="2" charset="-122"/>
              </a:rPr>
              <a:t>Product Backlog</a:t>
            </a:r>
            <a:r>
              <a:rPr lang="zh-CN" altLang="zh-CN" sz="2200" b="1" dirty="0">
                <a:solidFill>
                  <a:srgbClr val="FF0000"/>
                </a:solidFill>
                <a:latin typeface="宋体" panose="02010600030101010101" pitchFamily="2" charset="-122"/>
                <a:ea typeface="宋体" panose="02010600030101010101" pitchFamily="2" charset="-122"/>
              </a:rPr>
              <a:t>是一个由需求（用户故事或特性等）组成的列表</a:t>
            </a:r>
            <a:r>
              <a:rPr lang="zh-CN" altLang="zh-CN" sz="2200" b="1" dirty="0">
                <a:latin typeface="宋体" panose="02010600030101010101" pitchFamily="2" charset="-122"/>
                <a:ea typeface="宋体" panose="02010600030101010101" pitchFamily="2" charset="-122"/>
              </a:rPr>
              <a:t>，其中的条目按重要性的级别进行排序。</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solidFill>
                  <a:srgbClr val="FF0000"/>
                </a:solidFill>
                <a:latin typeface="宋体" panose="02010600030101010101" pitchFamily="2" charset="-122"/>
                <a:ea typeface="宋体" panose="02010600030101010101" pitchFamily="2" charset="-122"/>
              </a:rPr>
              <a:t>编写</a:t>
            </a:r>
            <a:r>
              <a:rPr lang="en-US" altLang="zh-CN" sz="2200" b="1" dirty="0">
                <a:solidFill>
                  <a:srgbClr val="FF0000"/>
                </a:solidFill>
                <a:latin typeface="宋体" panose="02010600030101010101" pitchFamily="2" charset="-122"/>
                <a:ea typeface="宋体" panose="02010600030101010101" pitchFamily="2" charset="-122"/>
              </a:rPr>
              <a:t>Product Backlog</a:t>
            </a:r>
            <a:r>
              <a:rPr lang="zh-CN" altLang="zh-CN" sz="2200" b="1" dirty="0">
                <a:solidFill>
                  <a:srgbClr val="FF0000"/>
                </a:solidFill>
                <a:latin typeface="宋体" panose="02010600030101010101" pitchFamily="2" charset="-122"/>
                <a:ea typeface="宋体" panose="02010600030101010101" pitchFamily="2" charset="-122"/>
              </a:rPr>
              <a:t>就是对需求进行建模</a:t>
            </a:r>
            <a:r>
              <a:rPr lang="zh-CN" altLang="zh-CN" sz="2200" b="1" dirty="0">
                <a:latin typeface="宋体" panose="02010600030101010101" pitchFamily="2" charset="-122"/>
                <a:ea typeface="宋体" panose="02010600030101010101" pitchFamily="2" charset="-122"/>
              </a:rPr>
              <a:t>。根据敏捷建模</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主张简单</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的原则，在描述</a:t>
            </a:r>
            <a:r>
              <a:rPr lang="en-US" altLang="zh-CN" sz="2200" b="1" dirty="0">
                <a:latin typeface="宋体" panose="02010600030101010101" pitchFamily="2" charset="-122"/>
                <a:ea typeface="宋体" panose="02010600030101010101" pitchFamily="2" charset="-122"/>
              </a:rPr>
              <a:t>Backlog</a:t>
            </a:r>
            <a:r>
              <a:rPr lang="zh-CN" altLang="zh-CN" sz="2200" b="1" dirty="0">
                <a:latin typeface="宋体" panose="02010600030101010101" pitchFamily="2" charset="-122"/>
                <a:ea typeface="宋体" panose="02010600030101010101" pitchFamily="2" charset="-122"/>
              </a:rPr>
              <a:t>中的条目时，通常借鉴</a:t>
            </a:r>
            <a:r>
              <a:rPr lang="en-US" altLang="zh-CN" sz="2200" b="1" dirty="0">
                <a:latin typeface="宋体" panose="02010600030101010101" pitchFamily="2" charset="-122"/>
                <a:ea typeface="宋体" panose="02010600030101010101" pitchFamily="2" charset="-122"/>
              </a:rPr>
              <a:t>XP</a:t>
            </a:r>
            <a:r>
              <a:rPr lang="zh-CN" altLang="zh-CN" sz="2200" b="1" dirty="0">
                <a:latin typeface="宋体" panose="02010600030101010101" pitchFamily="2" charset="-122"/>
                <a:ea typeface="宋体" panose="02010600030101010101" pitchFamily="2" charset="-122"/>
              </a:rPr>
              <a:t>方法中用户故事的描述方式。</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敏捷建模认为</a:t>
            </a:r>
            <a:r>
              <a:rPr lang="en-US" altLang="zh-CN" sz="2200" b="1" dirty="0">
                <a:latin typeface="宋体" panose="02010600030101010101" pitchFamily="2" charset="-122"/>
                <a:ea typeface="宋体" panose="02010600030101010101" pitchFamily="2" charset="-122"/>
              </a:rPr>
              <a:t>“</a:t>
            </a:r>
            <a:r>
              <a:rPr lang="zh-CN" altLang="zh-CN" sz="2200" b="1" dirty="0">
                <a:solidFill>
                  <a:srgbClr val="FF0000"/>
                </a:solidFill>
                <a:latin typeface="宋体" panose="02010600030101010101" pitchFamily="2" charset="-122"/>
                <a:ea typeface="宋体" panose="02010600030101010101" pitchFamily="2" charset="-122"/>
              </a:rPr>
              <a:t>内容比形式更重要</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，在表示</a:t>
            </a:r>
            <a:r>
              <a:rPr lang="en-US" altLang="zh-CN" sz="2200" b="1" dirty="0">
                <a:latin typeface="宋体" panose="02010600030101010101" pitchFamily="2" charset="-122"/>
                <a:ea typeface="宋体" panose="02010600030101010101" pitchFamily="2" charset="-122"/>
              </a:rPr>
              <a:t>Backlog</a:t>
            </a:r>
            <a:r>
              <a:rPr lang="zh-CN" altLang="zh-CN" sz="2200" b="1" dirty="0">
                <a:latin typeface="宋体" panose="02010600030101010101" pitchFamily="2" charset="-122"/>
                <a:ea typeface="宋体" panose="02010600030101010101" pitchFamily="2" charset="-122"/>
              </a:rPr>
              <a:t>时，可以使用</a:t>
            </a:r>
            <a:r>
              <a:rPr lang="en-US" altLang="zh-CN" sz="2200" b="1" dirty="0">
                <a:latin typeface="宋体" panose="02010600030101010101" pitchFamily="2" charset="-122"/>
                <a:ea typeface="宋体" panose="02010600030101010101" pitchFamily="2" charset="-122"/>
              </a:rPr>
              <a:t>Excel</a:t>
            </a:r>
            <a:r>
              <a:rPr lang="zh-CN" altLang="zh-CN" sz="2200" b="1" dirty="0">
                <a:latin typeface="宋体" panose="02010600030101010101" pitchFamily="2" charset="-122"/>
                <a:ea typeface="宋体" panose="02010600030101010101" pitchFamily="2" charset="-122"/>
              </a:rPr>
              <a:t>创建</a:t>
            </a:r>
            <a:r>
              <a:rPr lang="en-US" altLang="zh-CN" sz="2200" b="1" dirty="0">
                <a:latin typeface="宋体" panose="02010600030101010101" pitchFamily="2" charset="-122"/>
                <a:ea typeface="宋体" panose="02010600030101010101" pitchFamily="2" charset="-122"/>
              </a:rPr>
              <a:t>Backlog</a:t>
            </a:r>
            <a:r>
              <a:rPr lang="zh-CN" altLang="zh-CN" sz="2200" b="1" dirty="0">
                <a:latin typeface="宋体" panose="02010600030101010101" pitchFamily="2" charset="-122"/>
                <a:ea typeface="宋体" panose="02010600030101010101" pitchFamily="2" charset="-122"/>
              </a:rPr>
              <a:t>，也可以使用即时贴，将</a:t>
            </a:r>
            <a:r>
              <a:rPr lang="en-US" altLang="zh-CN" sz="2200" b="1" dirty="0">
                <a:latin typeface="宋体" panose="02010600030101010101" pitchFamily="2" charset="-122"/>
                <a:ea typeface="宋体" panose="02010600030101010101" pitchFamily="2" charset="-122"/>
              </a:rPr>
              <a:t>Backlog</a:t>
            </a:r>
            <a:r>
              <a:rPr lang="zh-CN" altLang="zh-CN" sz="2200" b="1" dirty="0">
                <a:latin typeface="宋体" panose="02010600030101010101" pitchFamily="2" charset="-122"/>
                <a:ea typeface="宋体" panose="02010600030101010101" pitchFamily="2" charset="-122"/>
              </a:rPr>
              <a:t>展示在白板上，使每个人都能直接看到需求模型。</a:t>
            </a:r>
          </a:p>
        </p:txBody>
      </p:sp>
      <p:sp>
        <p:nvSpPr>
          <p:cNvPr id="46084"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的需求</a:t>
            </a:r>
          </a:p>
        </p:txBody>
      </p:sp>
      <p:sp>
        <p:nvSpPr>
          <p:cNvPr id="47107"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敏捷建模的核心实践要求</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与他人一起建模</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200" b="1" dirty="0">
                <a:latin typeface="宋体" panose="02010600030101010101" pitchFamily="2" charset="-122"/>
                <a:ea typeface="宋体" panose="02010600030101010101" pitchFamily="2" charset="-122"/>
              </a:rPr>
              <a:t>Scrum</a:t>
            </a:r>
            <a:r>
              <a:rPr lang="zh-CN" altLang="zh-CN" sz="2200" b="1" dirty="0">
                <a:latin typeface="宋体" panose="02010600030101010101" pitchFamily="2" charset="-122"/>
                <a:ea typeface="宋体" panose="02010600030101010101" pitchFamily="2" charset="-122"/>
              </a:rPr>
              <a:t>负责需求建模的主要是</a:t>
            </a:r>
            <a:r>
              <a:rPr lang="en-US" altLang="zh-CN" sz="2200" b="1" dirty="0">
                <a:solidFill>
                  <a:srgbClr val="FF0000"/>
                </a:solidFill>
                <a:latin typeface="宋体" panose="02010600030101010101" pitchFamily="2" charset="-122"/>
                <a:ea typeface="宋体" panose="02010600030101010101" pitchFamily="2" charset="-122"/>
              </a:rPr>
              <a:t>Product Owner</a:t>
            </a:r>
            <a:r>
              <a:rPr lang="zh-CN" altLang="zh-CN" sz="2200" b="1" dirty="0">
                <a:latin typeface="宋体" panose="02010600030101010101" pitchFamily="2" charset="-122"/>
                <a:ea typeface="宋体" panose="02010600030101010101" pitchFamily="2" charset="-122"/>
              </a:rPr>
              <a:t>和</a:t>
            </a:r>
            <a:r>
              <a:rPr lang="zh-CN" altLang="zh-CN" sz="2200" b="1" dirty="0">
                <a:solidFill>
                  <a:srgbClr val="FF0000"/>
                </a:solidFill>
                <a:latin typeface="宋体" panose="02010600030101010101" pitchFamily="2" charset="-122"/>
                <a:ea typeface="宋体" panose="02010600030101010101" pitchFamily="2" charset="-122"/>
              </a:rPr>
              <a:t>客户</a:t>
            </a:r>
            <a:r>
              <a:rPr lang="zh-CN" altLang="zh-CN" sz="2200" b="1" dirty="0">
                <a:latin typeface="宋体" panose="02010600030101010101" pitchFamily="2" charset="-122"/>
                <a:ea typeface="宋体" panose="02010600030101010101" pitchFamily="2" charset="-122"/>
              </a:rPr>
              <a:t>。</a:t>
            </a:r>
            <a:r>
              <a:rPr lang="en-US" altLang="zh-CN" sz="2200" b="1" dirty="0">
                <a:latin typeface="宋体" panose="02010600030101010101" pitchFamily="2" charset="-122"/>
                <a:ea typeface="宋体" panose="02010600030101010101" pitchFamily="2" charset="-122"/>
              </a:rPr>
              <a:t>Product Owner</a:t>
            </a:r>
            <a:r>
              <a:rPr lang="zh-CN" altLang="zh-CN" sz="2200" b="1" dirty="0">
                <a:latin typeface="宋体" panose="02010600030101010101" pitchFamily="2" charset="-122"/>
                <a:ea typeface="宋体" panose="02010600030101010101" pitchFamily="2" charset="-122"/>
              </a:rPr>
              <a:t>对客户做深入的访谈</a:t>
            </a:r>
            <a:r>
              <a:rPr lang="zh-CN" altLang="en-US"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分析</a:t>
            </a:r>
            <a:r>
              <a:rPr lang="zh-CN" altLang="zh-CN" sz="2200" b="1" dirty="0">
                <a:solidFill>
                  <a:srgbClr val="FF0000"/>
                </a:solidFill>
                <a:latin typeface="宋体" panose="02010600030101010101" pitchFamily="2" charset="-122"/>
                <a:ea typeface="宋体" panose="02010600030101010101" pitchFamily="2" charset="-122"/>
              </a:rPr>
              <a:t>捕获</a:t>
            </a:r>
            <a:r>
              <a:rPr lang="zh-CN" altLang="zh-CN" sz="2200" b="1" dirty="0">
                <a:latin typeface="宋体" panose="02010600030101010101" pitchFamily="2" charset="-122"/>
                <a:ea typeface="宋体" panose="02010600030101010101" pitchFamily="2" charset="-122"/>
              </a:rPr>
              <a:t>的需求，再花</a:t>
            </a:r>
            <a:r>
              <a:rPr lang="en-US" altLang="zh-CN" sz="2200" b="1" dirty="0">
                <a:latin typeface="宋体" panose="02010600030101010101" pitchFamily="2" charset="-122"/>
                <a:ea typeface="宋体" panose="02010600030101010101" pitchFamily="2" charset="-122"/>
              </a:rPr>
              <a:t>1-2</a:t>
            </a:r>
            <a:r>
              <a:rPr lang="zh-CN" altLang="zh-CN" sz="2200" b="1" dirty="0">
                <a:latin typeface="宋体" panose="02010600030101010101" pitchFamily="2" charset="-122"/>
                <a:ea typeface="宋体" panose="02010600030101010101" pitchFamily="2" charset="-122"/>
              </a:rPr>
              <a:t>天时间</a:t>
            </a:r>
            <a:r>
              <a:rPr lang="zh-CN" altLang="zh-CN" sz="2200" b="1" dirty="0">
                <a:solidFill>
                  <a:srgbClr val="FF0000"/>
                </a:solidFill>
                <a:latin typeface="宋体" panose="02010600030101010101" pitchFamily="2" charset="-122"/>
                <a:ea typeface="宋体" panose="02010600030101010101" pitchFamily="2" charset="-122"/>
              </a:rPr>
              <a:t>整理出几十个用户故事</a:t>
            </a:r>
            <a:r>
              <a:rPr lang="zh-CN" altLang="zh-CN" sz="2200" b="1" dirty="0">
                <a:latin typeface="宋体" panose="02010600030101010101" pitchFamily="2" charset="-122"/>
                <a:ea typeface="宋体" panose="02010600030101010101" pitchFamily="2" charset="-122"/>
              </a:rPr>
              <a:t>。</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在迭代开始前，一组经验丰富的开发人员大致评估一下这些用户故事，标记出它们的难度和风险，并提出问题，</a:t>
            </a:r>
            <a:r>
              <a:rPr lang="en-US" altLang="zh-CN" sz="2200" b="1" dirty="0">
                <a:latin typeface="宋体" panose="02010600030101010101" pitchFamily="2" charset="-122"/>
                <a:ea typeface="宋体" panose="02010600030101010101" pitchFamily="2" charset="-122"/>
              </a:rPr>
              <a:t>Product Owner</a:t>
            </a:r>
            <a:r>
              <a:rPr lang="zh-CN" altLang="zh-CN" sz="2200" b="1" dirty="0">
                <a:latin typeface="宋体" panose="02010600030101010101" pitchFamily="2" charset="-122"/>
                <a:ea typeface="宋体" panose="02010600030101010101" pitchFamily="2" charset="-122"/>
              </a:rPr>
              <a:t>会和相关涉众进行讨论以获得更详细的信息。</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然后</a:t>
            </a:r>
            <a:r>
              <a:rPr lang="en-US" altLang="zh-CN" sz="2200" b="1" dirty="0">
                <a:latin typeface="宋体" panose="02010600030101010101" pitchFamily="2" charset="-122"/>
                <a:ea typeface="宋体" panose="02010600030101010101" pitchFamily="2" charset="-122"/>
              </a:rPr>
              <a:t>Product Owner</a:t>
            </a:r>
            <a:r>
              <a:rPr lang="zh-CN" altLang="zh-CN" sz="2200" b="1" dirty="0">
                <a:latin typeface="宋体" panose="02010600030101010101" pitchFamily="2" charset="-122"/>
                <a:ea typeface="宋体" panose="02010600030101010101" pitchFamily="2" charset="-122"/>
              </a:rPr>
              <a:t>将推荐优先级最高的一组用户故事给开发人员挑选。</a:t>
            </a:r>
          </a:p>
        </p:txBody>
      </p:sp>
      <p:sp>
        <p:nvSpPr>
          <p:cNvPr id="47108"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428625" y="142875"/>
            <a:ext cx="8686800" cy="1143000"/>
          </a:xfrm>
        </p:spPr>
        <p:txBody>
          <a:bodyPr/>
          <a:lstStyle/>
          <a:p>
            <a:pPr eaLnBrk="1" hangingPunct="1"/>
            <a:r>
              <a:rPr lang="en-US" altLang="zh-CN" b="1" dirty="0">
                <a:solidFill>
                  <a:srgbClr val="FF0000"/>
                </a:solidFill>
                <a:latin typeface="黑体" panose="02010609060101010101" pitchFamily="49" charset="-122"/>
                <a:ea typeface="黑体" panose="02010609060101010101" pitchFamily="49" charset="-122"/>
              </a:rPr>
              <a:t>Scrum</a:t>
            </a:r>
            <a:r>
              <a:rPr lang="zh-CN" altLang="en-US" b="1" dirty="0">
                <a:solidFill>
                  <a:srgbClr val="FF0000"/>
                </a:solidFill>
                <a:latin typeface="黑体" panose="02010609060101010101" pitchFamily="49" charset="-122"/>
                <a:ea typeface="黑体" panose="02010609060101010101" pitchFamily="49" charset="-122"/>
              </a:rPr>
              <a:t>的需求</a:t>
            </a:r>
          </a:p>
        </p:txBody>
      </p:sp>
      <p:sp>
        <p:nvSpPr>
          <p:cNvPr id="4813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000" b="1" dirty="0">
                <a:latin typeface="宋体" panose="02010600030101010101" pitchFamily="2" charset="-122"/>
                <a:ea typeface="宋体" panose="02010600030101010101" pitchFamily="2" charset="-122"/>
              </a:rPr>
              <a:t>客户看到每个迭代交付的可运行的软件后，</a:t>
            </a:r>
            <a:r>
              <a:rPr lang="zh-CN" altLang="zh-CN" sz="2000" b="1" dirty="0">
                <a:solidFill>
                  <a:srgbClr val="FF0000"/>
                </a:solidFill>
                <a:latin typeface="宋体" panose="02010600030101010101" pitchFamily="2" charset="-122"/>
                <a:ea typeface="宋体" panose="02010600030101010101" pitchFamily="2" charset="-122"/>
              </a:rPr>
              <a:t>常常会有新的需求</a:t>
            </a:r>
            <a:r>
              <a:rPr lang="zh-CN" altLang="zh-CN" sz="2000" b="1" dirty="0">
                <a:latin typeface="宋体" panose="02010600030101010101" pitchFamily="2" charset="-122"/>
                <a:ea typeface="宋体" panose="02010600030101010101" pitchFamily="2" charset="-122"/>
              </a:rPr>
              <a:t>。经过认真的分析，找出需要立即考虑的或不用急迫实现的。</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en-US" altLang="zh-CN" sz="2000" b="1" dirty="0">
                <a:latin typeface="宋体" panose="02010600030101010101" pitchFamily="2" charset="-122"/>
                <a:ea typeface="宋体" panose="02010600030101010101" pitchFamily="2" charset="-122"/>
              </a:rPr>
              <a:t>Product Owner</a:t>
            </a:r>
            <a:r>
              <a:rPr lang="zh-CN" altLang="zh-CN" sz="2000" b="1" dirty="0">
                <a:latin typeface="宋体" panose="02010600030101010101" pitchFamily="2" charset="-122"/>
                <a:ea typeface="宋体" panose="02010600030101010101" pitchFamily="2" charset="-122"/>
              </a:rPr>
              <a:t>在每个迭代内要</a:t>
            </a:r>
            <a:r>
              <a:rPr lang="zh-CN" altLang="zh-CN" sz="2000" b="1" dirty="0">
                <a:solidFill>
                  <a:srgbClr val="FF0000"/>
                </a:solidFill>
                <a:latin typeface="宋体" panose="02010600030101010101" pitchFamily="2" charset="-122"/>
                <a:ea typeface="宋体" panose="02010600030101010101" pitchFamily="2" charset="-122"/>
              </a:rPr>
              <a:t>和客户一起分析好足够下一个迭代开发的需求</a:t>
            </a:r>
            <a:r>
              <a:rPr lang="zh-CN" altLang="zh-CN" sz="2000" b="1" dirty="0">
                <a:latin typeface="宋体" panose="02010600030101010101" pitchFamily="2" charset="-122"/>
                <a:ea typeface="宋体" panose="02010600030101010101" pitchFamily="2" charset="-122"/>
              </a:rPr>
              <a:t>。</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dirty="0">
                <a:latin typeface="宋体" panose="02010600030101010101" pitchFamily="2" charset="-122"/>
                <a:ea typeface="宋体" panose="02010600030101010101" pitchFamily="2" charset="-122"/>
              </a:rPr>
              <a:t>在迭代计划会议上，</a:t>
            </a:r>
            <a:r>
              <a:rPr lang="en-US" altLang="zh-CN" sz="2000" b="1" dirty="0">
                <a:latin typeface="宋体" panose="02010600030101010101" pitchFamily="2" charset="-122"/>
                <a:ea typeface="宋体" panose="02010600030101010101" pitchFamily="2" charset="-122"/>
              </a:rPr>
              <a:t>Product Owner</a:t>
            </a:r>
            <a:r>
              <a:rPr lang="zh-CN" altLang="zh-CN" sz="2000" b="1" dirty="0">
                <a:latin typeface="宋体" panose="02010600030101010101" pitchFamily="2" charset="-122"/>
                <a:ea typeface="宋体" panose="02010600030101010101" pitchFamily="2" charset="-122"/>
              </a:rPr>
              <a:t>向所有的开发人员</a:t>
            </a:r>
            <a:r>
              <a:rPr lang="zh-CN" altLang="zh-CN" sz="2000" b="1" dirty="0">
                <a:solidFill>
                  <a:srgbClr val="FF0000"/>
                </a:solidFill>
                <a:latin typeface="宋体" panose="02010600030101010101" pitchFamily="2" charset="-122"/>
                <a:ea typeface="宋体" panose="02010600030101010101" pitchFamily="2" charset="-122"/>
              </a:rPr>
              <a:t>解释这个迭代要完成的用户故事</a:t>
            </a:r>
            <a:r>
              <a:rPr lang="zh-CN" altLang="zh-CN" sz="2000" b="1" dirty="0">
                <a:latin typeface="宋体" panose="02010600030101010101" pitchFamily="2" charset="-122"/>
                <a:ea typeface="宋体" panose="02010600030101010101" pitchFamily="2" charset="-122"/>
              </a:rPr>
              <a:t>，开发人员可自由提问，直到他们获得足够信息。</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pPr>
            <a:r>
              <a:rPr lang="zh-CN" altLang="zh-CN" sz="2000" b="1" dirty="0">
                <a:latin typeface="宋体" panose="02010600030101010101" pitchFamily="2" charset="-122"/>
                <a:ea typeface="宋体" panose="02010600030101010101" pitchFamily="2" charset="-122"/>
              </a:rPr>
              <a:t>开发人员完成一个用户故事后，</a:t>
            </a:r>
            <a:r>
              <a:rPr lang="en-US" altLang="zh-CN" sz="2000" b="1" dirty="0">
                <a:latin typeface="宋体" panose="02010600030101010101" pitchFamily="2" charset="-122"/>
                <a:ea typeface="宋体" panose="02010600030101010101" pitchFamily="2" charset="-122"/>
              </a:rPr>
              <a:t>Product Owner</a:t>
            </a:r>
            <a:r>
              <a:rPr lang="zh-CN" altLang="zh-CN" sz="2000" b="1" dirty="0">
                <a:latin typeface="宋体" panose="02010600030101010101" pitchFamily="2" charset="-122"/>
                <a:ea typeface="宋体" panose="02010600030101010101" pitchFamily="2" charset="-122"/>
              </a:rPr>
              <a:t>还要来代替客户做验收测试，并检查是否有开发人员还没有想到的异常情况。如果存在问题需要退回给开发人员继续完善。这在一定程度上保证了系统完成的需求不偏离客户的要求。</a:t>
            </a:r>
          </a:p>
          <a:p>
            <a:pPr marL="457200" indent="-457200" eaLnBrk="1" hangingPunct="1">
              <a:lnSpc>
                <a:spcPct val="150000"/>
              </a:lnSpc>
              <a:buSzPct val="70000"/>
              <a:buFont typeface="Wingdings" panose="05000000000000000000" pitchFamily="2" charset="2"/>
              <a:buChar char="l"/>
            </a:pPr>
            <a:endParaRPr lang="zh-CN" altLang="zh-CN" sz="2200" b="1" dirty="0">
              <a:latin typeface="宋体" panose="02010600030101010101" pitchFamily="2" charset="-122"/>
              <a:ea typeface="宋体" panose="02010600030101010101" pitchFamily="2" charset="-122"/>
            </a:endParaRPr>
          </a:p>
        </p:txBody>
      </p:sp>
      <p:sp>
        <p:nvSpPr>
          <p:cNvPr id="48132"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428625" y="142875"/>
            <a:ext cx="8686800" cy="1143000"/>
          </a:xfrm>
        </p:spPr>
        <p:txBody>
          <a:bodyPr/>
          <a:lstStyle/>
          <a:p>
            <a:pPr eaLnBrk="1" hangingPunct="1"/>
            <a:r>
              <a:rPr lang="zh-CN" altLang="en-US" b="1" dirty="0">
                <a:latin typeface="黑体" panose="02010609060101010101" pitchFamily="49" charset="-122"/>
                <a:ea typeface="黑体" panose="02010609060101010101" pitchFamily="49" charset="-122"/>
              </a:rPr>
              <a:t>敏捷方法应用</a:t>
            </a:r>
          </a:p>
        </p:txBody>
      </p:sp>
      <p:sp>
        <p:nvSpPr>
          <p:cNvPr id="49155"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rgbClr val="A50021"/>
              </a:buClr>
              <a:buFont typeface="Wingdings" panose="05000000000000000000" pitchFamily="2" charset="2"/>
              <a:buChar char="•"/>
              <a:defRPr sz="2800">
                <a:solidFill>
                  <a:schemeClr val="bg2"/>
                </a:solidFill>
                <a:latin typeface="Times New Roman" panose="02020603050405020304" pitchFamily="18" charset="0"/>
              </a:defRPr>
            </a:lvl1pPr>
            <a:lvl2pPr marL="742950" indent="-285750">
              <a:spcBef>
                <a:spcPct val="20000"/>
              </a:spcBef>
              <a:buClr>
                <a:srgbClr val="A50021"/>
              </a:buClr>
              <a:buFont typeface="Wingdings" panose="05000000000000000000" pitchFamily="2" charset="2"/>
              <a:buChar char="q"/>
              <a:defRPr sz="2400">
                <a:solidFill>
                  <a:schemeClr val="bg2"/>
                </a:solidFill>
                <a:latin typeface="Times New Roman" panose="02020603050405020304" pitchFamily="18" charset="0"/>
              </a:defRPr>
            </a:lvl2pPr>
            <a:lvl3pPr marL="11430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3pPr>
            <a:lvl4pPr marL="1600200" indent="-228600">
              <a:spcBef>
                <a:spcPct val="20000"/>
              </a:spcBef>
              <a:buClr>
                <a:srgbClr val="A50021"/>
              </a:buClr>
              <a:buFont typeface="Wingdings" panose="05000000000000000000" pitchFamily="2" charset="2"/>
              <a:buChar char="q"/>
              <a:defRPr sz="2000">
                <a:solidFill>
                  <a:schemeClr val="bg2"/>
                </a:solidFill>
                <a:latin typeface="Times New Roman" panose="02020603050405020304" pitchFamily="18" charset="0"/>
              </a:defRPr>
            </a:lvl4pPr>
            <a:lvl5pPr marL="2057400" indent="-228600">
              <a:spcBef>
                <a:spcPct val="20000"/>
              </a:spcBef>
              <a:buClr>
                <a:srgbClr val="A50021"/>
              </a:buClr>
              <a:buFont typeface="Wingdings" panose="05000000000000000000" pitchFamily="2" charset="2"/>
              <a:buChar char="q"/>
              <a:defRPr sz="1600">
                <a:solidFill>
                  <a:schemeClr val="bg2"/>
                </a:solidFill>
                <a:latin typeface="Times New Roman" panose="02020603050405020304" pitchFamily="18" charset="0"/>
              </a:defRPr>
            </a:lvl5pPr>
            <a:lvl6pPr marL="25146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6pPr>
            <a:lvl7pPr marL="29718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7pPr>
            <a:lvl8pPr marL="34290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8pPr>
            <a:lvl9pPr marL="3886200" indent="-228600" eaLnBrk="0" fontAlgn="base" hangingPunct="0">
              <a:spcBef>
                <a:spcPct val="20000"/>
              </a:spcBef>
              <a:spcAft>
                <a:spcPct val="0"/>
              </a:spcAft>
              <a:buClr>
                <a:srgbClr val="A50021"/>
              </a:buClr>
              <a:buFont typeface="Wingdings" panose="05000000000000000000" pitchFamily="2" charset="2"/>
              <a:buChar char="q"/>
              <a:defRPr sz="1600">
                <a:solidFill>
                  <a:schemeClr val="bg2"/>
                </a:solidFill>
                <a:latin typeface="Times New Roman" panose="02020603050405020304" pitchFamily="18" charset="0"/>
              </a:defRPr>
            </a:lvl9pPr>
          </a:lstStyle>
          <a:p>
            <a:pPr>
              <a:spcBef>
                <a:spcPct val="0"/>
              </a:spcBef>
              <a:buClrTx/>
              <a:buFontTx/>
              <a:buNone/>
            </a:pPr>
            <a:endParaRPr lang="zh-CN" altLang="en-US" sz="1800">
              <a:solidFill>
                <a:schemeClr val="tx1"/>
              </a:solidFill>
            </a:endParaRPr>
          </a:p>
        </p:txBody>
      </p:sp>
      <p:sp>
        <p:nvSpPr>
          <p:cNvPr id="49156" name="内容占位符 2"/>
          <p:cNvSpPr>
            <a:spLocks noGrp="1"/>
          </p:cNvSpPr>
          <p:nvPr>
            <p:ph idx="1"/>
          </p:nvPr>
        </p:nvSpPr>
        <p:spPr/>
        <p:txBody>
          <a:bodyPr/>
          <a:lstStyle/>
          <a:p>
            <a:endParaRPr lang="zh-CN" altLang="en-US">
              <a:ea typeface="宋体" panose="02010600030101010101" pitchFamily="2" charset="-122"/>
            </a:endParaRPr>
          </a:p>
        </p:txBody>
      </p:sp>
      <p:pic>
        <p:nvPicPr>
          <p:cNvPr id="49157" name="图片 1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565275"/>
            <a:ext cx="7848600" cy="497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ctrTitle"/>
          </p:nvPr>
        </p:nvSpPr>
        <p:spPr>
          <a:xfrm>
            <a:off x="179388" y="2428875"/>
            <a:ext cx="8569325" cy="1071563"/>
          </a:xfrm>
        </p:spPr>
        <p:txBody>
          <a:bodyPr/>
          <a:lstStyle/>
          <a:p>
            <a:pPr algn="ctr" eaLnBrk="1" hangingPunct="1">
              <a:defRPr/>
            </a:pPr>
            <a:r>
              <a:rPr lang="zh-CN" altLang="en-US" sz="4200" dirty="0">
                <a:solidFill>
                  <a:schemeClr val="accent4">
                    <a:lumMod val="20000"/>
                    <a:lumOff val="80000"/>
                  </a:schemeClr>
                </a:solidFill>
              </a:rPr>
              <a:t>第</a:t>
            </a:r>
            <a:r>
              <a:rPr lang="en-US" altLang="zh-CN" sz="4200" dirty="0">
                <a:solidFill>
                  <a:schemeClr val="accent4">
                    <a:lumMod val="20000"/>
                    <a:lumOff val="80000"/>
                  </a:schemeClr>
                </a:solidFill>
              </a:rPr>
              <a:t>3</a:t>
            </a:r>
            <a:r>
              <a:rPr lang="zh-CN" altLang="en-US" sz="4200" dirty="0">
                <a:solidFill>
                  <a:schemeClr val="accent4">
                    <a:lumMod val="20000"/>
                    <a:lumOff val="80000"/>
                  </a:schemeClr>
                </a:solidFill>
              </a:rPr>
              <a:t>章 需求分析师</a:t>
            </a:r>
            <a:br>
              <a:rPr lang="en-US" altLang="zh-CN" sz="3600" dirty="0">
                <a:solidFill>
                  <a:schemeClr val="accent4">
                    <a:lumMod val="20000"/>
                    <a:lumOff val="80000"/>
                  </a:schemeClr>
                </a:solidFill>
              </a:rPr>
            </a:br>
            <a:endParaRPr lang="zh-CN" altLang="en-US" sz="3600" b="0" dirty="0">
              <a:solidFill>
                <a:schemeClr val="accent4">
                  <a:lumMod val="20000"/>
                  <a:lumOff val="80000"/>
                </a:schemeClr>
              </a:solidFill>
              <a:cs typeface="+mn-cs"/>
            </a:endParaRPr>
          </a:p>
        </p:txBody>
      </p:sp>
      <p:sp>
        <p:nvSpPr>
          <p:cNvPr id="4" name="Rectangle 2"/>
          <p:cNvSpPr txBox="1">
            <a:spLocks noChangeArrowheads="1"/>
          </p:cNvSpPr>
          <p:nvPr/>
        </p:nvSpPr>
        <p:spPr bwMode="auto">
          <a:xfrm>
            <a:off x="2051050" y="4941888"/>
            <a:ext cx="5545138" cy="107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l" rtl="0" eaLnBrk="0" fontAlgn="base" hangingPunct="0">
              <a:spcBef>
                <a:spcPct val="0"/>
              </a:spcBef>
              <a:spcAft>
                <a:spcPct val="0"/>
              </a:spcAft>
              <a:defRPr sz="4800" b="1">
                <a:solidFill>
                  <a:schemeClr val="tx1"/>
                </a:solidFill>
                <a:latin typeface="黑体" pitchFamily="2" charset="-122"/>
                <a:ea typeface="黑体" pitchFamily="2" charset="-122"/>
                <a:cs typeface="+mj-cs"/>
              </a:defRPr>
            </a:lvl1pPr>
            <a:lvl2pPr algn="l" rtl="0" eaLnBrk="0" fontAlgn="base" hangingPunct="0">
              <a:spcBef>
                <a:spcPct val="0"/>
              </a:spcBef>
              <a:spcAft>
                <a:spcPct val="0"/>
              </a:spcAft>
              <a:defRPr sz="3200">
                <a:solidFill>
                  <a:schemeClr val="tx1"/>
                </a:solidFill>
                <a:latin typeface="黑体" pitchFamily="2" charset="-122"/>
                <a:ea typeface="黑体" pitchFamily="2" charset="-122"/>
              </a:defRPr>
            </a:lvl2pPr>
            <a:lvl3pPr algn="l" rtl="0" eaLnBrk="0" fontAlgn="base" hangingPunct="0">
              <a:spcBef>
                <a:spcPct val="0"/>
              </a:spcBef>
              <a:spcAft>
                <a:spcPct val="0"/>
              </a:spcAft>
              <a:defRPr sz="3200">
                <a:solidFill>
                  <a:schemeClr val="tx1"/>
                </a:solidFill>
                <a:latin typeface="黑体" pitchFamily="2" charset="-122"/>
                <a:ea typeface="黑体" pitchFamily="2" charset="-122"/>
              </a:defRPr>
            </a:lvl3pPr>
            <a:lvl4pPr algn="l" rtl="0" eaLnBrk="0" fontAlgn="base" hangingPunct="0">
              <a:spcBef>
                <a:spcPct val="0"/>
              </a:spcBef>
              <a:spcAft>
                <a:spcPct val="0"/>
              </a:spcAft>
              <a:defRPr sz="3200">
                <a:solidFill>
                  <a:schemeClr val="tx1"/>
                </a:solidFill>
                <a:latin typeface="黑体" pitchFamily="2" charset="-122"/>
                <a:ea typeface="黑体" pitchFamily="2" charset="-122"/>
              </a:defRPr>
            </a:lvl4pPr>
            <a:lvl5pPr algn="l" rtl="0" eaLnBrk="0" fontAlgn="base" hangingPunct="0">
              <a:spcBef>
                <a:spcPct val="0"/>
              </a:spcBef>
              <a:spcAft>
                <a:spcPct val="0"/>
              </a:spcAft>
              <a:defRPr sz="3200">
                <a:solidFill>
                  <a:schemeClr val="tx1"/>
                </a:solidFill>
                <a:latin typeface="黑体" pitchFamily="2" charset="-122"/>
                <a:ea typeface="黑体" pitchFamily="2" charset="-122"/>
              </a:defRPr>
            </a:lvl5pPr>
            <a:lvl6pPr marL="457200" algn="l" rtl="0" eaLnBrk="1" fontAlgn="base" hangingPunct="1">
              <a:spcBef>
                <a:spcPct val="0"/>
              </a:spcBef>
              <a:spcAft>
                <a:spcPct val="0"/>
              </a:spcAft>
              <a:defRPr sz="4400">
                <a:solidFill>
                  <a:srgbClr val="A50021"/>
                </a:solidFill>
                <a:latin typeface="Times New Roman" pitchFamily="18" charset="0"/>
              </a:defRPr>
            </a:lvl6pPr>
            <a:lvl7pPr marL="914400" algn="l" rtl="0" eaLnBrk="1" fontAlgn="base" hangingPunct="1">
              <a:spcBef>
                <a:spcPct val="0"/>
              </a:spcBef>
              <a:spcAft>
                <a:spcPct val="0"/>
              </a:spcAft>
              <a:defRPr sz="4400">
                <a:solidFill>
                  <a:srgbClr val="A50021"/>
                </a:solidFill>
                <a:latin typeface="Times New Roman" pitchFamily="18" charset="0"/>
              </a:defRPr>
            </a:lvl7pPr>
            <a:lvl8pPr marL="1371600" algn="l" rtl="0" eaLnBrk="1" fontAlgn="base" hangingPunct="1">
              <a:spcBef>
                <a:spcPct val="0"/>
              </a:spcBef>
              <a:spcAft>
                <a:spcPct val="0"/>
              </a:spcAft>
              <a:defRPr sz="4400">
                <a:solidFill>
                  <a:srgbClr val="A50021"/>
                </a:solidFill>
                <a:latin typeface="Times New Roman" pitchFamily="18" charset="0"/>
              </a:defRPr>
            </a:lvl8pPr>
            <a:lvl9pPr marL="1828800" algn="l" rtl="0" eaLnBrk="1" fontAlgn="base" hangingPunct="1">
              <a:spcBef>
                <a:spcPct val="0"/>
              </a:spcBef>
              <a:spcAft>
                <a:spcPct val="0"/>
              </a:spcAft>
              <a:defRPr sz="4400">
                <a:solidFill>
                  <a:srgbClr val="A50021"/>
                </a:solidFill>
                <a:latin typeface="Times New Roman" pitchFamily="18" charset="0"/>
              </a:defRPr>
            </a:lvl9pPr>
          </a:lstStyle>
          <a:p>
            <a:pPr algn="ctr" eaLnBrk="1" hangingPunct="1">
              <a:defRPr/>
            </a:pPr>
            <a:r>
              <a:rPr lang="zh-CN" altLang="en-US" sz="2800" b="0" kern="0" dirty="0">
                <a:solidFill>
                  <a:schemeClr val="tx1">
                    <a:lumMod val="10000"/>
                  </a:schemeClr>
                </a:solidFill>
                <a:latin typeface="华文行楷" panose="02010800040101010101" pitchFamily="2" charset="-122"/>
                <a:ea typeface="华文行楷" panose="02010800040101010101" pitchFamily="2" charset="-122"/>
              </a:rPr>
              <a:t>吴春雷</a:t>
            </a:r>
            <a:endParaRPr lang="en-US" altLang="zh-CN" sz="2800" b="0" kern="0" dirty="0">
              <a:solidFill>
                <a:schemeClr val="tx1">
                  <a:lumMod val="10000"/>
                </a:schemeClr>
              </a:solidFill>
              <a:latin typeface="华文行楷" panose="02010800040101010101" pitchFamily="2" charset="-122"/>
              <a:ea typeface="华文行楷" panose="02010800040101010101" pitchFamily="2" charset="-122"/>
            </a:endParaRPr>
          </a:p>
          <a:p>
            <a:pPr algn="ctr" eaLnBrk="1" hangingPunct="1">
              <a:defRPr/>
            </a:pPr>
            <a:r>
              <a:rPr lang="zh-CN" altLang="en-US" sz="2800" b="0" kern="0" dirty="0">
                <a:solidFill>
                  <a:schemeClr val="tx1">
                    <a:lumMod val="10000"/>
                  </a:schemeClr>
                </a:solidFill>
                <a:latin typeface="华文行楷" panose="02010800040101010101" pitchFamily="2" charset="-122"/>
                <a:ea typeface="华文行楷" panose="02010800040101010101" pitchFamily="2" charset="-122"/>
              </a:rPr>
              <a:t>软件工程系</a:t>
            </a:r>
            <a:endParaRPr lang="en-US" altLang="zh-CN" sz="2800" b="0" kern="0" dirty="0">
              <a:solidFill>
                <a:schemeClr val="tx1">
                  <a:lumMod val="10000"/>
                </a:schemeClr>
              </a:solidFill>
              <a:latin typeface="华文行楷" panose="02010800040101010101" pitchFamily="2" charset="-122"/>
              <a:ea typeface="华文行楷" panose="02010800040101010101"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428625" y="142875"/>
            <a:ext cx="8686800" cy="1143000"/>
          </a:xfrm>
        </p:spPr>
        <p:txBody>
          <a:bodyPr/>
          <a:lstStyle/>
          <a:p>
            <a:pPr eaLnBrk="1" hangingPunct="1"/>
            <a:r>
              <a:rPr lang="zh-CN" altLang="en-US" b="1" dirty="0">
                <a:solidFill>
                  <a:srgbClr val="FF0000"/>
                </a:solidFill>
                <a:latin typeface="黑体" panose="02010609060101010101" pitchFamily="49" charset="-122"/>
                <a:ea typeface="黑体" panose="02010609060101010101" pitchFamily="49" charset="-122"/>
              </a:rPr>
              <a:t>什么是</a:t>
            </a:r>
            <a:r>
              <a:rPr lang="zh-CN" altLang="zh-CN" b="1" dirty="0">
                <a:solidFill>
                  <a:srgbClr val="FF0000"/>
                </a:solidFill>
                <a:latin typeface="黑体" panose="02010609060101010101" pitchFamily="49" charset="-122"/>
                <a:ea typeface="黑体" panose="02010609060101010101" pitchFamily="49" charset="-122"/>
              </a:rPr>
              <a:t>需求分析师</a:t>
            </a:r>
            <a:endParaRPr lang="zh-CN" altLang="en-US" b="1" dirty="0">
              <a:solidFill>
                <a:srgbClr val="FF0000"/>
              </a:solidFill>
              <a:latin typeface="黑体" panose="02010609060101010101" pitchFamily="49" charset="-122"/>
              <a:ea typeface="黑体" panose="02010609060101010101" pitchFamily="49" charset="-122"/>
            </a:endParaRPr>
          </a:p>
        </p:txBody>
      </p:sp>
      <p:sp>
        <p:nvSpPr>
          <p:cNvPr id="51203" name="内容占位符 2"/>
          <p:cNvSpPr>
            <a:spLocks noGrp="1"/>
          </p:cNvSpPr>
          <p:nvPr>
            <p:ph idx="1"/>
          </p:nvPr>
        </p:nvSpPr>
        <p:spPr>
          <a:xfrm>
            <a:off x="428625" y="1214438"/>
            <a:ext cx="8286750" cy="4230687"/>
          </a:xfrm>
        </p:spPr>
        <p:txBody>
          <a:bodyPr/>
          <a:lstStyle/>
          <a:p>
            <a:pPr marL="457200" indent="-457200" eaLnBrk="1" hangingPunct="1">
              <a:lnSpc>
                <a:spcPct val="150000"/>
              </a:lnSpc>
              <a:buSzPct val="70000"/>
              <a:buFont typeface="Wingdings" panose="05000000000000000000" pitchFamily="2" charset="2"/>
              <a:buChar char="l"/>
            </a:pPr>
            <a:r>
              <a:rPr lang="zh-CN" altLang="en-US" sz="2400" b="1" dirty="0">
                <a:latin typeface="宋体" panose="02010600030101010101" pitchFamily="2" charset="-122"/>
                <a:ea typeface="宋体" panose="02010600030101010101" pitchFamily="2" charset="-122"/>
              </a:rPr>
              <a:t>需求分析师（也叫需求工程师、</a:t>
            </a:r>
            <a:r>
              <a:rPr lang="zh-CN" altLang="en-US" sz="2400" b="1" dirty="0">
                <a:solidFill>
                  <a:srgbClr val="FF0000"/>
                </a:solidFill>
                <a:latin typeface="宋体" panose="02010600030101010101" pitchFamily="2" charset="-122"/>
                <a:ea typeface="宋体" panose="02010600030101010101" pitchFamily="2" charset="-122"/>
              </a:rPr>
              <a:t>系统分析师</a:t>
            </a:r>
            <a:r>
              <a:rPr lang="en-US" altLang="zh-CN" sz="2400" b="1" dirty="0">
                <a:solidFill>
                  <a:srgbClr val="FF0000"/>
                </a:solidFill>
                <a:latin typeface="宋体" panose="02010600030101010101" pitchFamily="2" charset="-122"/>
                <a:ea typeface="宋体" panose="02010600030101010101" pitchFamily="2" charset="-122"/>
              </a:rPr>
              <a:t>/</a:t>
            </a:r>
            <a:r>
              <a:rPr lang="zh-CN" altLang="en-US" sz="2400" b="1" dirty="0">
                <a:solidFill>
                  <a:srgbClr val="FF0000"/>
                </a:solidFill>
                <a:latin typeface="宋体" panose="02010600030101010101" pitchFamily="2" charset="-122"/>
                <a:ea typeface="宋体" panose="02010600030101010101" pitchFamily="2" charset="-122"/>
              </a:rPr>
              <a:t>员</a:t>
            </a:r>
            <a:r>
              <a:rPr lang="zh-CN" altLang="en-US" sz="2400" b="1" dirty="0">
                <a:latin typeface="宋体" panose="02010600030101010101" pitchFamily="2" charset="-122"/>
                <a:ea typeface="宋体" panose="02010600030101010101" pitchFamily="2" charset="-122"/>
              </a:rPr>
              <a:t>、业务分析师），是客户、用户、市场</a:t>
            </a:r>
            <a:r>
              <a:rPr lang="en-US" altLang="zh-CN" sz="2400" b="1" dirty="0">
                <a:latin typeface="宋体" panose="02010600030101010101" pitchFamily="2" charset="-122"/>
                <a:ea typeface="宋体" panose="02010600030101010101" pitchFamily="2" charset="-122"/>
              </a:rPr>
              <a:t>/</a:t>
            </a:r>
            <a:r>
              <a:rPr lang="zh-CN" altLang="en-US" sz="2400" b="1" dirty="0">
                <a:latin typeface="宋体" panose="02010600030101010101" pitchFamily="2" charset="-122"/>
                <a:ea typeface="宋体" panose="02010600030101010101" pitchFamily="2" charset="-122"/>
              </a:rPr>
              <a:t>营销、产品管理和开发之间的</a:t>
            </a:r>
            <a:r>
              <a:rPr lang="zh-CN" altLang="en-US" sz="2400" b="1" dirty="0">
                <a:solidFill>
                  <a:srgbClr val="FF0000"/>
                </a:solidFill>
                <a:latin typeface="宋体" panose="02010600030101010101" pitchFamily="2" charset="-122"/>
                <a:ea typeface="宋体" panose="02010600030101010101" pitchFamily="2" charset="-122"/>
              </a:rPr>
              <a:t>联系纽带</a:t>
            </a:r>
            <a:r>
              <a:rPr lang="zh-CN" altLang="en-US" sz="2400" b="1" dirty="0">
                <a:latin typeface="宋体" panose="02010600030101010101" pitchFamily="2" charset="-122"/>
                <a:ea typeface="宋体" panose="02010600030101010101" pitchFamily="2" charset="-122"/>
              </a:rPr>
              <a:t>。他负责获取和编写客户需求并派生出用户需求和软件需求</a:t>
            </a:r>
            <a:r>
              <a:rPr lang="zh-CN" altLang="zh-CN" sz="2400" b="1" dirty="0">
                <a:latin typeface="宋体" panose="02010600030101010101" pitchFamily="2" charset="-122"/>
                <a:ea typeface="宋体" panose="02010600030101010101" pitchFamily="2" charset="-122"/>
              </a:rPr>
              <a:t>。</a:t>
            </a:r>
            <a:endParaRPr lang="zh-CN" altLang="en-US" sz="24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pPr>
            <a:endParaRPr lang="zh-CN" altLang="en-US" sz="2400"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pPr>
            <a:endParaRPr lang="zh-CN" altLang="en-US" sz="2400" dirty="0">
              <a:latin typeface="宋体" panose="02010600030101010101" pitchFamily="2" charset="-122"/>
              <a:ea typeface="宋体" panose="02010600030101010101" pitchFamily="2" charset="-122"/>
            </a:endParaRPr>
          </a:p>
        </p:txBody>
      </p:sp>
      <p:sp>
        <p:nvSpPr>
          <p:cNvPr id="6" name="内容占位符 2"/>
          <p:cNvSpPr txBox="1">
            <a:spLocks/>
          </p:cNvSpPr>
          <p:nvPr/>
        </p:nvSpPr>
        <p:spPr bwMode="auto">
          <a:xfrm>
            <a:off x="428625" y="3444875"/>
            <a:ext cx="8286750" cy="20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0" indent="-342900" algn="l" rtl="0" eaLnBrk="0" fontAlgn="base" hangingPunct="0">
              <a:spcBef>
                <a:spcPct val="20000"/>
              </a:spcBef>
              <a:spcAft>
                <a:spcPct val="0"/>
              </a:spcAft>
              <a:buClr>
                <a:srgbClr val="A50021"/>
              </a:buClr>
              <a:buFont typeface="Wingdings" pitchFamily="2" charset="2"/>
              <a:buChar char="•"/>
              <a:defRPr sz="2800">
                <a:solidFill>
                  <a:schemeClr val="bg2"/>
                </a:solidFill>
                <a:latin typeface="+mn-lt"/>
                <a:ea typeface="+mn-ea"/>
                <a:cs typeface="+mn-cs"/>
              </a:defRPr>
            </a:lvl1pPr>
            <a:lvl2pPr marL="0" indent="-285750" algn="l" rtl="0" eaLnBrk="0" fontAlgn="base" hangingPunct="0">
              <a:spcBef>
                <a:spcPct val="20000"/>
              </a:spcBef>
              <a:spcAft>
                <a:spcPct val="0"/>
              </a:spcAft>
              <a:buClr>
                <a:srgbClr val="A50021"/>
              </a:buClr>
              <a:buFont typeface="Wingdings" pitchFamily="2" charset="2"/>
              <a:buChar char="q"/>
              <a:defRPr sz="2400">
                <a:solidFill>
                  <a:schemeClr val="bg2"/>
                </a:solidFill>
                <a:latin typeface="+mn-lt"/>
              </a:defRPr>
            </a:lvl2pPr>
            <a:lvl3pPr marL="0" indent="-228600" algn="l" rtl="0" eaLnBrk="0" fontAlgn="base" hangingPunct="0">
              <a:spcBef>
                <a:spcPct val="20000"/>
              </a:spcBef>
              <a:spcAft>
                <a:spcPct val="0"/>
              </a:spcAft>
              <a:buClr>
                <a:srgbClr val="A50021"/>
              </a:buClr>
              <a:buFont typeface="Wingdings" pitchFamily="2" charset="2"/>
              <a:buChar char="q"/>
              <a:defRPr sz="2000">
                <a:solidFill>
                  <a:schemeClr val="bg2"/>
                </a:solidFill>
                <a:latin typeface="+mn-lt"/>
              </a:defRPr>
            </a:lvl3pPr>
            <a:lvl4pPr marL="0" indent="-228600" algn="l" rtl="0" eaLnBrk="0" fontAlgn="base" hangingPunct="0">
              <a:spcBef>
                <a:spcPct val="20000"/>
              </a:spcBef>
              <a:spcAft>
                <a:spcPct val="0"/>
              </a:spcAft>
              <a:buClr>
                <a:srgbClr val="A50021"/>
              </a:buClr>
              <a:buFont typeface="Wingdings" pitchFamily="2" charset="2"/>
              <a:buChar char="q"/>
              <a:defRPr sz="2000">
                <a:solidFill>
                  <a:schemeClr val="bg2"/>
                </a:solidFill>
                <a:latin typeface="+mn-lt"/>
              </a:defRPr>
            </a:lvl4pPr>
            <a:lvl5pPr marL="0" indent="-228600" algn="l" rtl="0" eaLnBrk="0" fontAlgn="base" hangingPunct="0">
              <a:spcBef>
                <a:spcPct val="20000"/>
              </a:spcBef>
              <a:spcAft>
                <a:spcPct val="0"/>
              </a:spcAft>
              <a:buClr>
                <a:srgbClr val="A50021"/>
              </a:buClr>
              <a:buFont typeface="Wingdings" pitchFamily="2" charset="2"/>
              <a:buChar char="q"/>
              <a:defRPr sz="1600">
                <a:solidFill>
                  <a:schemeClr val="bg2"/>
                </a:solidFill>
                <a:latin typeface="+mn-lt"/>
              </a:defRPr>
            </a:lvl5pPr>
            <a:lvl6pPr marL="25146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6pPr>
            <a:lvl7pPr marL="29718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7pPr>
            <a:lvl8pPr marL="34290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8pPr>
            <a:lvl9pPr marL="3886200" indent="-228600" algn="l" rtl="0" eaLnBrk="1" fontAlgn="base" hangingPunct="1">
              <a:spcBef>
                <a:spcPct val="20000"/>
              </a:spcBef>
              <a:spcAft>
                <a:spcPct val="0"/>
              </a:spcAft>
              <a:buClr>
                <a:srgbClr val="A50021"/>
              </a:buClr>
              <a:buFont typeface="Wingdings" pitchFamily="2" charset="2"/>
              <a:buChar char="q"/>
              <a:defRPr sz="2000">
                <a:solidFill>
                  <a:schemeClr val="bg2"/>
                </a:solidFill>
                <a:latin typeface="+mn-lt"/>
              </a:defRPr>
            </a:lvl9pPr>
          </a:lstStyle>
          <a:p>
            <a:pPr marL="457200" indent="-457200" eaLnBrk="1" hangingPunct="1">
              <a:lnSpc>
                <a:spcPct val="150000"/>
              </a:lnSpc>
              <a:buSzPct val="70000"/>
              <a:buFont typeface="Wingdings" pitchFamily="2" charset="2"/>
              <a:buChar char="l"/>
              <a:defRPr/>
            </a:pPr>
            <a:r>
              <a:rPr lang="zh-CN" altLang="zh-CN" sz="2400" b="1" kern="0" dirty="0">
                <a:latin typeface="宋体" pitchFamily="2" charset="-122"/>
                <a:ea typeface="宋体" pitchFamily="2" charset="-122"/>
              </a:rPr>
              <a:t>软件需求分析其根本性问题是理解用户功能需求，由此软件需求分析实际上是与客户间交流过程完成的目标。需求分析师在整个项目管理过程中，</a:t>
            </a:r>
            <a:r>
              <a:rPr lang="zh-CN" altLang="zh-CN" sz="2400" b="1" kern="0" dirty="0">
                <a:solidFill>
                  <a:srgbClr val="FF0000"/>
                </a:solidFill>
                <a:latin typeface="宋体" pitchFamily="2" charset="-122"/>
                <a:ea typeface="宋体" pitchFamily="2" charset="-122"/>
              </a:rPr>
              <a:t>扮演一个非常重要的角色</a:t>
            </a:r>
            <a:r>
              <a:rPr lang="zh-CN" altLang="zh-CN" sz="2400" b="1" kern="0" dirty="0">
                <a:latin typeface="宋体" pitchFamily="2" charset="-122"/>
                <a:ea typeface="宋体" pitchFamily="2" charset="-122"/>
              </a:rPr>
              <a:t>，是用户和项目团队的</a:t>
            </a:r>
            <a:r>
              <a:rPr lang="zh-CN" altLang="zh-CN" sz="2400" b="1" kern="0" dirty="0">
                <a:solidFill>
                  <a:srgbClr val="FF0000"/>
                </a:solidFill>
                <a:latin typeface="宋体" pitchFamily="2" charset="-122"/>
                <a:ea typeface="宋体" pitchFamily="2" charset="-122"/>
              </a:rPr>
              <a:t>接口</a:t>
            </a:r>
            <a:r>
              <a:rPr lang="zh-CN" altLang="zh-CN" sz="2400" b="1" kern="0" dirty="0">
                <a:latin typeface="宋体" pitchFamily="2" charset="-122"/>
                <a:ea typeface="宋体" pitchFamily="2" charset="-122"/>
              </a:rPr>
              <a:t>。</a:t>
            </a:r>
            <a:endParaRPr lang="zh-CN" altLang="en-US" sz="2400" b="1" kern="0" dirty="0">
              <a:latin typeface="宋体" pitchFamily="2" charset="-122"/>
              <a:ea typeface="宋体" pitchFamily="2" charset="-122"/>
            </a:endParaRPr>
          </a:p>
          <a:p>
            <a:pPr marL="457200" indent="-457200" eaLnBrk="1" hangingPunct="1">
              <a:buSzPct val="70000"/>
              <a:buFont typeface="Wingdings" pitchFamily="2" charset="2"/>
              <a:buChar char="l"/>
              <a:defRPr/>
            </a:pPr>
            <a:endParaRPr lang="zh-CN" altLang="en-US" sz="2400" kern="0" dirty="0">
              <a:latin typeface="宋体" pitchFamily="2" charset="-122"/>
              <a:ea typeface="宋体" pitchFamily="2" charset="-122"/>
            </a:endParaRPr>
          </a:p>
          <a:p>
            <a:pPr marL="457200" indent="-457200" eaLnBrk="1" hangingPunct="1">
              <a:buSzPct val="70000"/>
              <a:buFont typeface="Wingdings" pitchFamily="2" charset="2"/>
              <a:buChar char="l"/>
              <a:defRPr/>
            </a:pPr>
            <a:endParaRPr lang="zh-CN" altLang="en-US" sz="2400" kern="0" dirty="0">
              <a:latin typeface="宋体" pitchFamily="2" charset="-122"/>
              <a:ea typeface="宋体" pitchFamily="2"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a:xfrm>
            <a:off x="428625" y="142875"/>
            <a:ext cx="8686800" cy="1143000"/>
          </a:xfrm>
        </p:spPr>
        <p:txBody>
          <a:bodyPr/>
          <a:lstStyle/>
          <a:p>
            <a:pPr eaLnBrk="1" hangingPunct="1"/>
            <a:r>
              <a:rPr lang="zh-CN" altLang="zh-CN" b="1" dirty="0">
                <a:latin typeface="黑体" panose="02010609060101010101" pitchFamily="49" charset="-122"/>
                <a:ea typeface="黑体" panose="02010609060101010101" pitchFamily="49" charset="-122"/>
              </a:rPr>
              <a:t>需求分析师的</a:t>
            </a:r>
            <a:r>
              <a:rPr lang="zh-CN" altLang="zh-CN" b="1" dirty="0">
                <a:solidFill>
                  <a:srgbClr val="FF0000"/>
                </a:solidFill>
                <a:latin typeface="黑体" panose="02010609060101010101" pitchFamily="49" charset="-122"/>
                <a:ea typeface="黑体" panose="02010609060101010101" pitchFamily="49" charset="-122"/>
              </a:rPr>
              <a:t>角色定义</a:t>
            </a:r>
            <a:endParaRPr lang="zh-CN" altLang="en-US" b="1" dirty="0">
              <a:solidFill>
                <a:srgbClr val="FF0000"/>
              </a:solidFill>
              <a:latin typeface="黑体" panose="02010609060101010101" pitchFamily="49" charset="-122"/>
              <a:ea typeface="黑体" panose="02010609060101010101" pitchFamily="49" charset="-122"/>
            </a:endParaRPr>
          </a:p>
        </p:txBody>
      </p:sp>
      <p:pic>
        <p:nvPicPr>
          <p:cNvPr id="52227" name="对象 1"/>
          <p:cNvPicPr>
            <a:picLocks noChangeArrowheads="1"/>
          </p:cNvPicPr>
          <p:nvPr/>
        </p:nvPicPr>
        <p:blipFill>
          <a:blip r:embed="rId2">
            <a:extLst>
              <a:ext uri="{28A0092B-C50C-407E-A947-70E740481C1C}">
                <a14:useLocalDpi xmlns:a14="http://schemas.microsoft.com/office/drawing/2010/main" val="0"/>
              </a:ext>
            </a:extLst>
          </a:blip>
          <a:srcRect l="-5180" r="-1695"/>
          <a:stretch>
            <a:fillRect/>
          </a:stretch>
        </p:blipFill>
        <p:spPr bwMode="auto">
          <a:xfrm>
            <a:off x="1692275" y="1484313"/>
            <a:ext cx="6119813" cy="329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3132138" y="5300663"/>
            <a:ext cx="2992437" cy="368300"/>
          </a:xfrm>
          <a:prstGeom prst="rect">
            <a:avLst/>
          </a:prstGeom>
        </p:spPr>
        <p:txBody>
          <a:bodyPr wrap="none">
            <a:spAutoFit/>
          </a:bodyPr>
          <a:lstStyle/>
          <a:p>
            <a:pPr indent="266700" algn="ctr">
              <a:spcAft>
                <a:spcPts val="0"/>
              </a:spcAft>
              <a:defRPr/>
            </a:pPr>
            <a:r>
              <a:rPr lang="zh-CN" altLang="zh-CN" dirty="0">
                <a:solidFill>
                  <a:schemeClr val="tx1">
                    <a:lumMod val="10000"/>
                  </a:schemeClr>
                </a:solidFill>
                <a:latin typeface="宋体" panose="02010600030101010101" pitchFamily="2" charset="-122"/>
                <a:cs typeface="宋体" panose="02010600030101010101" pitchFamily="2" charset="-122"/>
              </a:rPr>
              <a:t>图</a:t>
            </a:r>
            <a:r>
              <a:rPr lang="en-US" altLang="zh-CN" dirty="0">
                <a:solidFill>
                  <a:schemeClr val="tx1">
                    <a:lumMod val="10000"/>
                  </a:schemeClr>
                </a:solidFill>
                <a:latin typeface="宋体" panose="02010600030101010101" pitchFamily="2" charset="-122"/>
                <a:cs typeface="宋体" panose="02010600030101010101" pitchFamily="2" charset="-122"/>
              </a:rPr>
              <a:t>3.1 </a:t>
            </a:r>
            <a:r>
              <a:rPr lang="zh-CN" altLang="zh-CN" dirty="0">
                <a:solidFill>
                  <a:schemeClr val="tx1">
                    <a:lumMod val="10000"/>
                  </a:schemeClr>
                </a:solidFill>
                <a:latin typeface="宋体" panose="02010600030101010101" pitchFamily="2" charset="-122"/>
                <a:cs typeface="宋体" panose="02010600030101010101" pitchFamily="2" charset="-122"/>
              </a:rPr>
              <a:t>需求分析师的作用</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xfrm>
            <a:off x="428625" y="142875"/>
            <a:ext cx="8686800" cy="1143000"/>
          </a:xfrm>
        </p:spPr>
        <p:txBody>
          <a:bodyPr/>
          <a:lstStyle/>
          <a:p>
            <a:pPr eaLnBrk="1" hangingPunct="1"/>
            <a:r>
              <a:rPr lang="zh-CN" altLang="zh-CN" b="1" dirty="0">
                <a:latin typeface="黑体" panose="02010609060101010101" pitchFamily="49" charset="-122"/>
                <a:ea typeface="黑体" panose="02010609060101010101" pitchFamily="49" charset="-122"/>
              </a:rPr>
              <a:t>需求分析师的</a:t>
            </a:r>
            <a:r>
              <a:rPr lang="zh-CN" altLang="zh-CN" b="1" dirty="0">
                <a:solidFill>
                  <a:srgbClr val="FF0000"/>
                </a:solidFill>
                <a:latin typeface="黑体" panose="02010609060101010101" pitchFamily="49" charset="-122"/>
                <a:ea typeface="黑体" panose="02010609060101010101" pitchFamily="49" charset="-122"/>
              </a:rPr>
              <a:t>工作职责</a:t>
            </a:r>
            <a:endParaRPr lang="zh-CN" altLang="en-US" b="1" dirty="0">
              <a:solidFill>
                <a:srgbClr val="FF0000"/>
              </a:solidFill>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zh-CN" sz="2200" b="1" dirty="0">
                <a:latin typeface="宋体" panose="02010600030101010101" pitchFamily="2" charset="-122"/>
                <a:ea typeface="宋体" panose="02010600030101010101" pitchFamily="2" charset="-122"/>
              </a:rPr>
              <a:t>在确定项目后需求分析师开始和用户</a:t>
            </a:r>
            <a:r>
              <a:rPr lang="zh-CN" altLang="zh-CN" sz="2200" b="1" dirty="0">
                <a:solidFill>
                  <a:srgbClr val="FF0000"/>
                </a:solidFill>
                <a:latin typeface="宋体" panose="02010600030101010101" pitchFamily="2" charset="-122"/>
                <a:ea typeface="宋体" panose="02010600030101010101" pitchFamily="2" charset="-122"/>
              </a:rPr>
              <a:t>进行深入和细致的沟通</a:t>
            </a:r>
            <a:r>
              <a:rPr lang="zh-CN" altLang="zh-CN" sz="2200" b="1" dirty="0">
                <a:latin typeface="宋体" panose="02010600030101010101" pitchFamily="2" charset="-122"/>
                <a:ea typeface="宋体" panose="02010600030101010101" pitchFamily="2" charset="-122"/>
              </a:rPr>
              <a:t>，</a:t>
            </a:r>
            <a:r>
              <a:rPr lang="zh-CN" altLang="zh-CN" sz="2200" b="1" dirty="0">
                <a:solidFill>
                  <a:srgbClr val="FF0000"/>
                </a:solidFill>
                <a:latin typeface="宋体" panose="02010600030101010101" pitchFamily="2" charset="-122"/>
                <a:ea typeface="宋体" panose="02010600030101010101" pitchFamily="2" charset="-122"/>
              </a:rPr>
              <a:t>掌握</a:t>
            </a:r>
            <a:r>
              <a:rPr lang="zh-CN" altLang="zh-CN" sz="2200" b="1" dirty="0">
                <a:latin typeface="宋体" panose="02010600030101010101" pitchFamily="2" charset="-122"/>
                <a:ea typeface="宋体" panose="02010600030101010101" pitchFamily="2" charset="-122"/>
              </a:rPr>
              <a:t>该项目的关键</a:t>
            </a:r>
            <a:r>
              <a:rPr lang="zh-CN" altLang="zh-CN" sz="2200" b="1" dirty="0">
                <a:solidFill>
                  <a:srgbClr val="FF0000"/>
                </a:solidFill>
                <a:latin typeface="宋体" panose="02010600030101010101" pitchFamily="2" charset="-122"/>
                <a:ea typeface="宋体" panose="02010600030101010101" pitchFamily="2" charset="-122"/>
              </a:rPr>
              <a:t>利益干系人</a:t>
            </a:r>
            <a:r>
              <a:rPr lang="zh-CN" altLang="zh-CN" sz="2200" b="1" dirty="0">
                <a:latin typeface="宋体" panose="02010600030101010101" pitchFamily="2" charset="-122"/>
                <a:ea typeface="宋体" panose="02010600030101010101" pitchFamily="2" charset="-122"/>
              </a:rPr>
              <a:t>，从利益干系人的想法中梳理出规范的功能性需求以及非功能性需求</a:t>
            </a:r>
            <a:r>
              <a:rPr lang="en-US" altLang="zh-CN" sz="2200" b="1" dirty="0">
                <a:latin typeface="宋体" panose="02010600030101010101" pitchFamily="2" charset="-122"/>
                <a:ea typeface="宋体" panose="02010600030101010101" pitchFamily="2" charset="-122"/>
              </a:rPr>
              <a:t>,</a:t>
            </a:r>
            <a:r>
              <a:rPr lang="zh-CN" altLang="zh-CN" sz="2200" b="1" dirty="0">
                <a:latin typeface="宋体" panose="02010600030101010101" pitchFamily="2" charset="-122"/>
                <a:ea typeface="宋体" panose="02010600030101010101" pitchFamily="2" charset="-122"/>
              </a:rPr>
              <a:t>其主要工作职责为：</a:t>
            </a:r>
            <a:endParaRPr lang="en-US"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定义业务需求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确定项目涉众和用户类别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获取需求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分析需求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为需求建模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编写需求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主持对需求的确认</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引导对需求的优先级划分 </a:t>
            </a:r>
            <a:endParaRPr lang="en-US" altLang="zh-CN" sz="16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1600" b="1" dirty="0">
                <a:latin typeface="宋体" panose="02010600030101010101" pitchFamily="2" charset="-122"/>
                <a:ea typeface="宋体" panose="02010600030101010101" pitchFamily="2" charset="-122"/>
              </a:rPr>
              <a:t>管理需求 </a:t>
            </a:r>
          </a:p>
          <a:p>
            <a:pPr marL="804863" indent="-354013" eaLnBrk="1" hangingPunct="1">
              <a:lnSpc>
                <a:spcPct val="150000"/>
              </a:lnSpc>
              <a:buSzPct val="70000"/>
              <a:buFont typeface="Wingdings" panose="05000000000000000000" pitchFamily="2" charset="2"/>
              <a:buChar char="n"/>
              <a:defRPr/>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需求工程的主要内容</a:t>
            </a:r>
          </a:p>
        </p:txBody>
      </p:sp>
      <p:sp>
        <p:nvSpPr>
          <p:cNvPr id="7171"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400" b="1" dirty="0">
                <a:latin typeface="宋体" panose="02010600030101010101" pitchFamily="2" charset="-122"/>
                <a:ea typeface="宋体" panose="02010600030101010101" pitchFamily="2" charset="-122"/>
              </a:rPr>
              <a:t>需求工程的活动可划分为需求开发和需求管理</a:t>
            </a:r>
            <a:r>
              <a:rPr lang="zh-CN" altLang="zh-CN" sz="2400" b="1" dirty="0">
                <a:solidFill>
                  <a:srgbClr val="FF0000"/>
                </a:solidFill>
                <a:latin typeface="宋体" panose="02010600030101010101" pitchFamily="2" charset="-122"/>
                <a:ea typeface="宋体" panose="02010600030101010101" pitchFamily="2" charset="-122"/>
              </a:rPr>
              <a:t>两个阶段</a:t>
            </a:r>
            <a:r>
              <a:rPr lang="zh-CN" altLang="zh-CN" sz="2400" b="1" dirty="0">
                <a:latin typeface="宋体" panose="02010600030101010101" pitchFamily="2" charset="-122"/>
                <a:ea typeface="宋体" panose="02010600030101010101" pitchFamily="2" charset="-122"/>
              </a:rPr>
              <a:t>，如图</a:t>
            </a:r>
            <a:r>
              <a:rPr lang="en-US" altLang="zh-CN" sz="2400" b="1" dirty="0">
                <a:latin typeface="宋体" panose="02010600030101010101" pitchFamily="2" charset="-122"/>
                <a:ea typeface="宋体" panose="02010600030101010101" pitchFamily="2" charset="-122"/>
              </a:rPr>
              <a:t>2-7</a:t>
            </a:r>
            <a:r>
              <a:rPr lang="zh-CN" altLang="zh-CN" sz="2400" b="1" dirty="0">
                <a:latin typeface="宋体" panose="02010600030101010101" pitchFamily="2" charset="-122"/>
                <a:ea typeface="宋体" panose="02010600030101010101" pitchFamily="2" charset="-122"/>
              </a:rPr>
              <a:t>所示。</a:t>
            </a:r>
            <a:endParaRPr lang="zh-CN" altLang="en-US" sz="24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pPr>
            <a:endParaRPr lang="zh-CN" altLang="en-US" sz="2400" b="1" dirty="0">
              <a:latin typeface="宋体" panose="02010600030101010101" pitchFamily="2" charset="-122"/>
              <a:ea typeface="宋体" panose="02010600030101010101" pitchFamily="2" charset="-122"/>
            </a:endParaRPr>
          </a:p>
        </p:txBody>
      </p:sp>
      <p:grpSp>
        <p:nvGrpSpPr>
          <p:cNvPr id="7172" name="Group 2"/>
          <p:cNvGrpSpPr>
            <a:grpSpLocks/>
          </p:cNvGrpSpPr>
          <p:nvPr/>
        </p:nvGrpSpPr>
        <p:grpSpPr bwMode="auto">
          <a:xfrm>
            <a:off x="755650" y="2420938"/>
            <a:ext cx="7056438" cy="4367212"/>
            <a:chOff x="0" y="0"/>
            <a:chExt cx="7080" cy="4812"/>
          </a:xfrm>
        </p:grpSpPr>
        <p:grpSp>
          <p:nvGrpSpPr>
            <p:cNvPr id="7173" name="Group 3"/>
            <p:cNvGrpSpPr>
              <a:grpSpLocks/>
            </p:cNvGrpSpPr>
            <p:nvPr/>
          </p:nvGrpSpPr>
          <p:grpSpPr bwMode="auto">
            <a:xfrm>
              <a:off x="1859" y="2518"/>
              <a:ext cx="5220" cy="2295"/>
              <a:chOff x="0" y="0"/>
              <a:chExt cx="5220" cy="2295"/>
            </a:xfrm>
          </p:grpSpPr>
          <p:sp>
            <p:nvSpPr>
              <p:cNvPr id="4" name="Text Box 4"/>
              <p:cNvSpPr txBox="1">
                <a:spLocks noChangeArrowheads="1"/>
              </p:cNvSpPr>
              <p:nvPr/>
            </p:nvSpPr>
            <p:spPr bwMode="auto">
              <a:xfrm>
                <a:off x="0" y="1951"/>
                <a:ext cx="3511"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defRPr/>
                </a:pPr>
                <a:r>
                  <a:rPr lang="zh-CN" altLang="en-US" dirty="0">
                    <a:solidFill>
                      <a:schemeClr val="tx1">
                        <a:lumMod val="10000"/>
                      </a:schemeClr>
                    </a:solidFill>
                    <a:latin typeface="Calibri" panose="020F0502020204030204" pitchFamily="34" charset="0"/>
                  </a:rPr>
                  <a:t>图</a:t>
                </a:r>
                <a:r>
                  <a:rPr lang="en-US" altLang="zh-CN" dirty="0">
                    <a:solidFill>
                      <a:schemeClr val="tx1">
                        <a:lumMod val="10000"/>
                      </a:schemeClr>
                    </a:solidFill>
                    <a:latin typeface="Calibri" panose="020F0502020204030204" pitchFamily="34" charset="0"/>
                  </a:rPr>
                  <a:t>2-7 </a:t>
                </a:r>
                <a:r>
                  <a:rPr lang="zh-CN" altLang="en-US" dirty="0">
                    <a:solidFill>
                      <a:schemeClr val="tx1">
                        <a:lumMod val="10000"/>
                      </a:schemeClr>
                    </a:solidFill>
                    <a:latin typeface="Calibri" panose="020F0502020204030204" pitchFamily="34" charset="0"/>
                  </a:rPr>
                  <a:t>需求工程的内容</a:t>
                </a:r>
                <a:endParaRPr lang="zh-CN" dirty="0">
                  <a:solidFill>
                    <a:schemeClr val="tx1">
                      <a:lumMod val="10000"/>
                    </a:schemeClr>
                  </a:solidFill>
                </a:endParaRPr>
              </a:p>
            </p:txBody>
          </p:sp>
          <p:sp>
            <p:nvSpPr>
              <p:cNvPr id="7176" name="Line 5"/>
              <p:cNvSpPr>
                <a:spLocks noChangeShapeType="1"/>
              </p:cNvSpPr>
              <p:nvPr/>
            </p:nvSpPr>
            <p:spPr bwMode="auto">
              <a:xfrm>
                <a:off x="5220" y="0"/>
                <a:ext cx="1" cy="166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pic>
          <p:nvPicPr>
            <p:cNvPr id="7174" name="Picture 6" descr="reqpratice3[1]"/>
            <p:cNvPicPr>
              <a:picLocks noChangeAspect="1" noChangeArrowheads="1"/>
            </p:cNvPicPr>
            <p:nvPr/>
          </p:nvPicPr>
          <p:blipFill>
            <a:blip r:embed="rId2">
              <a:extLst>
                <a:ext uri="{28A0092B-C50C-407E-A947-70E740481C1C}">
                  <a14:useLocalDpi xmlns:a14="http://schemas.microsoft.com/office/drawing/2010/main" val="0"/>
                </a:ext>
              </a:extLst>
            </a:blip>
            <a:srcRect b="30521"/>
            <a:stretch>
              <a:fillRect/>
            </a:stretch>
          </p:blipFill>
          <p:spPr bwMode="auto">
            <a:xfrm>
              <a:off x="0" y="0"/>
              <a:ext cx="7080" cy="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428625" y="142875"/>
            <a:ext cx="8686800" cy="1143000"/>
          </a:xfrm>
        </p:spPr>
        <p:txBody>
          <a:bodyPr/>
          <a:lstStyle/>
          <a:p>
            <a:pPr eaLnBrk="1" hangingPunct="1"/>
            <a:r>
              <a:rPr lang="zh-CN" altLang="zh-CN" b="1" dirty="0">
                <a:latin typeface="黑体" panose="02010609060101010101" pitchFamily="49" charset="-122"/>
                <a:ea typeface="黑体" panose="02010609060101010101" pitchFamily="49" charset="-122"/>
              </a:rPr>
              <a:t>需求分析师的</a:t>
            </a:r>
            <a:r>
              <a:rPr lang="zh-CN" altLang="zh-CN" b="1" dirty="0">
                <a:solidFill>
                  <a:srgbClr val="FF0000"/>
                </a:solidFill>
                <a:latin typeface="黑体" panose="02010609060101010101" pitchFamily="49" charset="-122"/>
                <a:ea typeface="黑体" panose="02010609060101010101" pitchFamily="49" charset="-122"/>
              </a:rPr>
              <a:t>能力要求</a:t>
            </a:r>
            <a:endParaRPr lang="zh-CN" altLang="en-US" b="1" dirty="0">
              <a:solidFill>
                <a:srgbClr val="FF0000"/>
              </a:solidFill>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zh-CN" sz="2200" b="1" dirty="0">
                <a:latin typeface="宋体" panose="02010600030101010101" pitchFamily="2" charset="-122"/>
                <a:ea typeface="宋体" panose="02010600030101010101" pitchFamily="2" charset="-122"/>
              </a:rPr>
              <a:t>一位好的需求分析师应具备多方面的综合素质，具有</a:t>
            </a:r>
            <a:r>
              <a:rPr lang="zh-CN" altLang="zh-CN" sz="2200" b="1" dirty="0">
                <a:solidFill>
                  <a:srgbClr val="FF0000"/>
                </a:solidFill>
                <a:latin typeface="宋体" panose="02010600030101010101" pitchFamily="2" charset="-122"/>
                <a:ea typeface="宋体" panose="02010600030101010101" pitchFamily="2" charset="-122"/>
              </a:rPr>
              <a:t>坚实的编程功底和丰富的编程经验</a:t>
            </a:r>
            <a:r>
              <a:rPr lang="zh-CN" altLang="zh-CN" sz="2200" b="1" dirty="0">
                <a:latin typeface="宋体" panose="02010600030101010101" pitchFamily="2" charset="-122"/>
                <a:ea typeface="宋体" panose="02010600030101010101" pitchFamily="2" charset="-122"/>
              </a:rPr>
              <a:t>，</a:t>
            </a:r>
            <a:r>
              <a:rPr lang="zh-CN" altLang="zh-CN" sz="2200" b="1" dirty="0">
                <a:solidFill>
                  <a:srgbClr val="FF0000"/>
                </a:solidFill>
                <a:latin typeface="宋体" panose="02010600030101010101" pitchFamily="2" charset="-122"/>
                <a:ea typeface="宋体" panose="02010600030101010101" pitchFamily="2" charset="-122"/>
              </a:rPr>
              <a:t>合理的知识结构</a:t>
            </a:r>
            <a:r>
              <a:rPr lang="zh-CN" altLang="zh-CN" sz="2200" b="1" dirty="0">
                <a:latin typeface="宋体" panose="02010600030101010101" pitchFamily="2" charset="-122"/>
                <a:ea typeface="宋体" panose="02010600030101010101" pitchFamily="2" charset="-122"/>
              </a:rPr>
              <a:t>，较强的</a:t>
            </a:r>
            <a:r>
              <a:rPr lang="zh-CN" altLang="zh-CN" sz="2200" b="1" dirty="0">
                <a:solidFill>
                  <a:srgbClr val="FF0000"/>
                </a:solidFill>
                <a:latin typeface="宋体" panose="02010600030101010101" pitchFamily="2" charset="-122"/>
                <a:ea typeface="宋体" panose="02010600030101010101" pitchFamily="2" charset="-122"/>
              </a:rPr>
              <a:t>口头、书面表达能力</a:t>
            </a:r>
            <a:r>
              <a:rPr lang="zh-CN" altLang="zh-CN" sz="2200" b="1" dirty="0">
                <a:latin typeface="宋体" panose="02010600030101010101" pitchFamily="2" charset="-122"/>
                <a:ea typeface="宋体" panose="02010600030101010101" pitchFamily="2" charset="-122"/>
              </a:rPr>
              <a:t>，思维敏捷，思路缜密，逻辑分析能力强，以有效的获取需求，管理需求团队。具体应具备以下工作技巧：</a:t>
            </a:r>
            <a:endParaRPr lang="en-US" altLang="zh-CN" sz="2200" b="1" dirty="0">
              <a:latin typeface="宋体" panose="02010600030101010101" pitchFamily="2" charset="-122"/>
              <a:ea typeface="宋体" panose="02010600030101010101" pitchFamily="2" charset="-122"/>
            </a:endParaRP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倾听、交谈和提问的技巧 </a:t>
            </a:r>
            <a:endParaRPr lang="en-US" altLang="zh-CN" sz="1800" b="1" dirty="0">
              <a:latin typeface="宋体" panose="02010600030101010101" pitchFamily="2" charset="-122"/>
              <a:ea typeface="宋体" panose="02010600030101010101" pitchFamily="2" charset="-122"/>
            </a:endParaRP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分析和协调能力</a:t>
            </a:r>
            <a:r>
              <a:rPr lang="en-US" altLang="zh-CN" sz="1800" b="1" dirty="0">
                <a:latin typeface="宋体" panose="02010600030101010101" pitchFamily="2" charset="-122"/>
                <a:ea typeface="宋体" panose="02010600030101010101" pitchFamily="2" charset="-122"/>
              </a:rPr>
              <a:t>	 </a:t>
            </a: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观察能力</a:t>
            </a:r>
            <a:r>
              <a:rPr lang="en-US" altLang="zh-CN" sz="1800" b="1" dirty="0">
                <a:latin typeface="宋体" panose="02010600030101010101" pitchFamily="2" charset="-122"/>
                <a:ea typeface="宋体" panose="02010600030101010101" pitchFamily="2" charset="-122"/>
              </a:rPr>
              <a:t>	 </a:t>
            </a: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写作能力 </a:t>
            </a:r>
            <a:endParaRPr lang="en-US" altLang="zh-CN" sz="1800" b="1" dirty="0">
              <a:latin typeface="宋体" panose="02010600030101010101" pitchFamily="2" charset="-122"/>
              <a:ea typeface="宋体" panose="02010600030101010101" pitchFamily="2" charset="-122"/>
            </a:endParaRP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组织能力</a:t>
            </a:r>
            <a:r>
              <a:rPr lang="en-US" altLang="zh-CN" sz="1800" b="1" dirty="0">
                <a:latin typeface="宋体" panose="02010600030101010101" pitchFamily="2" charset="-122"/>
                <a:ea typeface="宋体" panose="02010600030101010101" pitchFamily="2" charset="-122"/>
              </a:rPr>
              <a:t>	 </a:t>
            </a:r>
          </a:p>
          <a:p>
            <a:pPr marL="723900" indent="-273050" eaLnBrk="1" hangingPunct="1">
              <a:lnSpc>
                <a:spcPct val="150000"/>
              </a:lnSpc>
              <a:buSzPct val="70000"/>
              <a:buFont typeface="Wingdings" panose="05000000000000000000" pitchFamily="2" charset="2"/>
              <a:buChar char="n"/>
              <a:defRPr/>
            </a:pPr>
            <a:r>
              <a:rPr lang="zh-CN" altLang="zh-CN" sz="1800" b="1" dirty="0">
                <a:latin typeface="宋体" panose="02010600030101010101" pitchFamily="2" charset="-122"/>
                <a:ea typeface="宋体" panose="02010600030101010101" pitchFamily="2" charset="-122"/>
              </a:rPr>
              <a:t>建模能力</a:t>
            </a:r>
            <a:r>
              <a:rPr lang="en-US" altLang="zh-CN" sz="1800" b="1" dirty="0">
                <a:latin typeface="宋体" panose="02010600030101010101" pitchFamily="2" charset="-122"/>
                <a:ea typeface="宋体" panose="02010600030101010101" pitchFamily="2" charset="-122"/>
              </a:rPr>
              <a:t>	 </a:t>
            </a:r>
          </a:p>
          <a:p>
            <a:pPr marL="723900" indent="-273050" eaLnBrk="1" hangingPunct="1">
              <a:lnSpc>
                <a:spcPct val="150000"/>
              </a:lnSpc>
              <a:buSzPct val="70000"/>
              <a:buFont typeface="Wingdings" panose="05000000000000000000" pitchFamily="2" charset="2"/>
              <a:buChar char="n"/>
              <a:defRPr/>
            </a:pPr>
            <a:r>
              <a:rPr lang="zh-CN" altLang="en-US" sz="1800" b="1" dirty="0">
                <a:latin typeface="宋体" panose="02010600030101010101" pitchFamily="2" charset="-122"/>
                <a:ea typeface="宋体" panose="02010600030101010101" pitchFamily="2" charset="-122"/>
              </a:rPr>
              <a:t>人际交往和</a:t>
            </a:r>
            <a:r>
              <a:rPr lang="zh-CN" altLang="zh-CN" sz="1800" b="1" dirty="0">
                <a:latin typeface="宋体" panose="02010600030101010101" pitchFamily="2" charset="-122"/>
                <a:ea typeface="宋体" panose="02010600030101010101" pitchFamily="2" charset="-122"/>
              </a:rPr>
              <a:t>创造</a:t>
            </a:r>
            <a:r>
              <a:rPr lang="zh-CN" altLang="en-US" sz="1800" b="1" dirty="0">
                <a:latin typeface="宋体" panose="02010600030101010101" pitchFamily="2" charset="-122"/>
                <a:ea typeface="宋体" panose="02010600030101010101" pitchFamily="2" charset="-122"/>
              </a:rPr>
              <a:t>能</a:t>
            </a:r>
            <a:r>
              <a:rPr lang="zh-CN" altLang="zh-CN" sz="1800" b="1" dirty="0">
                <a:latin typeface="宋体" panose="02010600030101010101" pitchFamily="2" charset="-122"/>
                <a:ea typeface="宋体" panose="02010600030101010101" pitchFamily="2" charset="-122"/>
              </a:rPr>
              <a:t>力</a:t>
            </a:r>
          </a:p>
          <a:p>
            <a:pPr marL="804863" indent="-354013" eaLnBrk="1" hangingPunct="1">
              <a:lnSpc>
                <a:spcPct val="150000"/>
              </a:lnSpc>
              <a:buSzPct val="70000"/>
              <a:buFont typeface="Wingdings" panose="05000000000000000000" pitchFamily="2" charset="2"/>
              <a:buChar char="n"/>
              <a:defRPr/>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428625" y="142875"/>
            <a:ext cx="8686800" cy="1143000"/>
          </a:xfrm>
        </p:spPr>
        <p:txBody>
          <a:bodyPr/>
          <a:lstStyle/>
          <a:p>
            <a:pPr marL="342900" indent="-342900" eaLnBrk="1" hangingPunct="1"/>
            <a:r>
              <a:rPr lang="zh-CN" altLang="zh-CN" b="1" dirty="0">
                <a:latin typeface="黑体" panose="02010609060101010101" pitchFamily="49" charset="-122"/>
                <a:ea typeface="黑体" panose="02010609060101010101" pitchFamily="49" charset="-122"/>
              </a:rPr>
              <a:t>需求分析师的</a:t>
            </a:r>
            <a:r>
              <a:rPr lang="zh-CN" altLang="zh-CN" b="1" dirty="0">
                <a:solidFill>
                  <a:srgbClr val="FF0000"/>
                </a:solidFill>
                <a:latin typeface="黑体" panose="02010609060101010101" pitchFamily="49" charset="-122"/>
                <a:ea typeface="黑体" panose="02010609060101010101" pitchFamily="49" charset="-122"/>
              </a:rPr>
              <a:t>职业发展</a:t>
            </a:r>
            <a:endParaRPr lang="zh-CN" altLang="en-US" b="1" dirty="0">
              <a:solidFill>
                <a:srgbClr val="FF0000"/>
              </a:solidFill>
              <a:latin typeface="黑体" panose="02010609060101010101" pitchFamily="49" charset="-122"/>
              <a:ea typeface="黑体" panose="02010609060101010101" pitchFamily="49" charset="-122"/>
            </a:endParaRP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zh-CN" sz="2200" b="1" dirty="0">
                <a:latin typeface="宋体" panose="02010600030101010101" pitchFamily="2" charset="-122"/>
                <a:ea typeface="宋体" panose="02010600030101010101" pitchFamily="2" charset="-122"/>
              </a:rPr>
              <a:t>在我国需求分析师的发展前景比较看好，是软件行业急需的人才。从职业发展角度，</a:t>
            </a:r>
            <a:r>
              <a:rPr lang="zh-CN" altLang="zh-CN" sz="2200" b="1" dirty="0">
                <a:solidFill>
                  <a:srgbClr val="FF0000"/>
                </a:solidFill>
                <a:latin typeface="宋体" panose="02010600030101010101" pitchFamily="2" charset="-122"/>
                <a:ea typeface="宋体" panose="02010600030101010101" pitchFamily="2" charset="-122"/>
              </a:rPr>
              <a:t>需求分析师属于技术专家</a:t>
            </a:r>
            <a:r>
              <a:rPr lang="zh-CN" altLang="zh-CN" sz="2200" b="1" dirty="0">
                <a:latin typeface="宋体" panose="02010600030101010101" pitchFamily="2" charset="-122"/>
                <a:ea typeface="宋体" panose="02010600030101010101" pitchFamily="2" charset="-122"/>
              </a:rPr>
              <a:t>，是</a:t>
            </a:r>
            <a:r>
              <a:rPr lang="zh-CN" altLang="zh-CN" sz="2200" b="1" dirty="0">
                <a:solidFill>
                  <a:srgbClr val="FF0000"/>
                </a:solidFill>
                <a:latin typeface="宋体" panose="02010600030101010101" pitchFamily="2" charset="-122"/>
                <a:ea typeface="宋体" panose="02010600030101010101" pitchFamily="2" charset="-122"/>
              </a:rPr>
              <a:t>跨领域的复合型人才</a:t>
            </a:r>
            <a:r>
              <a:rPr lang="zh-CN" altLang="zh-CN" sz="2200" b="1" dirty="0">
                <a:latin typeface="宋体" panose="02010600030101010101" pitchFamily="2" charset="-122"/>
                <a:ea typeface="宋体" panose="02010600030101010101" pitchFamily="2" charset="-122"/>
              </a:rPr>
              <a:t>，有广泛的发展前景。目前主要有各种发展方向，一类是</a:t>
            </a:r>
            <a:r>
              <a:rPr lang="zh-CN" altLang="zh-CN" sz="2200" b="1" dirty="0">
                <a:solidFill>
                  <a:srgbClr val="FF0000"/>
                </a:solidFill>
                <a:latin typeface="宋体" panose="02010600030101010101" pitchFamily="2" charset="-122"/>
                <a:ea typeface="宋体" panose="02010600030101010101" pitchFamily="2" charset="-122"/>
              </a:rPr>
              <a:t>偏业务和技术的需求分析师</a:t>
            </a:r>
            <a:r>
              <a:rPr lang="zh-CN" altLang="zh-CN" sz="2200" b="1" dirty="0">
                <a:latin typeface="宋体" panose="02010600030101010101" pitchFamily="2" charset="-122"/>
                <a:ea typeface="宋体" panose="02010600030101010101" pitchFamily="2" charset="-122"/>
              </a:rPr>
              <a:t>，一般从事咨询顾问或解决方案架构师的工作，另一类是对管理感兴趣，这类人经过一段时间的工作经验的积累，加上具有较强的管理和组织等方面的能力后，其可以向</a:t>
            </a:r>
            <a:r>
              <a:rPr lang="zh-CN" altLang="zh-CN" sz="2200" b="1" dirty="0">
                <a:solidFill>
                  <a:srgbClr val="FF0000"/>
                </a:solidFill>
                <a:latin typeface="宋体" panose="02010600030101010101" pitchFamily="2" charset="-122"/>
                <a:ea typeface="宋体" panose="02010600030101010101" pitchFamily="2" charset="-122"/>
              </a:rPr>
              <a:t>技术经理、项目经理</a:t>
            </a:r>
            <a:r>
              <a:rPr lang="zh-CN" altLang="zh-CN" sz="2200" b="1" dirty="0">
                <a:latin typeface="宋体" panose="02010600030101010101" pitchFamily="2" charset="-122"/>
                <a:ea typeface="宋体" panose="02010600030101010101" pitchFamily="2" charset="-122"/>
              </a:rPr>
              <a:t>的方向发展。</a:t>
            </a:r>
          </a:p>
          <a:p>
            <a:pPr marL="804863" indent="-354013" eaLnBrk="1" hangingPunct="1">
              <a:lnSpc>
                <a:spcPct val="150000"/>
              </a:lnSpc>
              <a:buSzPct val="70000"/>
              <a:buFont typeface="Wingdings" panose="05000000000000000000" pitchFamily="2" charset="2"/>
              <a:buChar char="n"/>
              <a:defRPr/>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428625" y="142875"/>
            <a:ext cx="8686800" cy="1143000"/>
          </a:xfrm>
        </p:spPr>
        <p:txBody>
          <a:bodyPr/>
          <a:lstStyle/>
          <a:p>
            <a:pPr marL="342900" indent="-342900" eaLnBrk="1" hangingPunct="1"/>
            <a:r>
              <a:rPr lang="en-US" altLang="zh-CN" b="1">
                <a:latin typeface="黑体" panose="02010609060101010101" pitchFamily="49" charset="-122"/>
                <a:ea typeface="黑体" panose="02010609060101010101" pitchFamily="49" charset="-122"/>
              </a:rPr>
              <a:t>IREB</a:t>
            </a:r>
            <a:r>
              <a:rPr lang="zh-CN" altLang="en-US" b="1">
                <a:latin typeface="黑体" panose="02010609060101010101" pitchFamily="49" charset="-122"/>
                <a:ea typeface="黑体" panose="02010609060101010101" pitchFamily="49" charset="-122"/>
              </a:rPr>
              <a:t>认证</a:t>
            </a: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b="1" dirty="0">
                <a:latin typeface="宋体" panose="02010600030101010101" pitchFamily="2" charset="-122"/>
                <a:ea typeface="宋体" panose="02010600030101010101" pitchFamily="2" charset="-122"/>
              </a:rPr>
              <a:t>在过去几年里，需求工程领域已建立了自己的职业需求工程师认证体系</a:t>
            </a:r>
            <a:r>
              <a:rPr lang="zh-CN" altLang="zh-CN" b="1" dirty="0">
                <a:latin typeface="宋体" panose="02010600030101010101" pitchFamily="2" charset="-122"/>
                <a:ea typeface="宋体" panose="02010600030101010101" pitchFamily="2" charset="-122"/>
              </a:rPr>
              <a:t>。</a:t>
            </a:r>
            <a:r>
              <a:rPr lang="zh-CN" altLang="en-US" b="1" dirty="0">
                <a:latin typeface="宋体" panose="02010600030101010101" pitchFamily="2" charset="-122"/>
                <a:ea typeface="宋体" panose="02010600030101010101" pitchFamily="2" charset="-122"/>
              </a:rPr>
              <a:t>这种认证为需求工程师提供如下一些好处：</a:t>
            </a:r>
            <a:endParaRPr lang="en-US" altLang="zh-CN"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需求工程师的职业培训渐趋稳定，并有助于优化接口和责任。</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一个合格的需求工程师可以更容易跳槽到另一家企业，在另一家企业有类似的条件和约束的情况下，能更容易胜任新工作。</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对于企业来说，需求工程的质量不再依赖于某个人，而是有一个训练有素的需求工程师团队。</a:t>
            </a:r>
            <a:endParaRPr lang="zh-CN"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428625" y="142875"/>
            <a:ext cx="8686800" cy="1143000"/>
          </a:xfrm>
        </p:spPr>
        <p:txBody>
          <a:bodyPr/>
          <a:lstStyle/>
          <a:p>
            <a:pPr marL="342900" indent="-342900" eaLnBrk="1" hangingPunct="1"/>
            <a:r>
              <a:rPr lang="en-US" altLang="zh-CN" b="1">
                <a:latin typeface="黑体" panose="02010609060101010101" pitchFamily="49" charset="-122"/>
                <a:ea typeface="黑体" panose="02010609060101010101" pitchFamily="49" charset="-122"/>
              </a:rPr>
              <a:t>IREB</a:t>
            </a:r>
            <a:r>
              <a:rPr lang="zh-CN" altLang="en-US" b="1">
                <a:latin typeface="黑体" panose="02010609060101010101" pitchFamily="49" charset="-122"/>
                <a:ea typeface="黑体" panose="02010609060101010101" pitchFamily="49" charset="-122"/>
              </a:rPr>
              <a:t>认证</a:t>
            </a:r>
          </a:p>
        </p:txBody>
      </p:sp>
      <p:sp>
        <p:nvSpPr>
          <p:cNvPr id="5123" name="内容占位符 2"/>
          <p:cNvSpPr>
            <a:spLocks noGrp="1"/>
          </p:cNvSpPr>
          <p:nvPr>
            <p:ph idx="1"/>
          </p:nvPr>
        </p:nvSpPr>
        <p:spPr>
          <a:xfrm>
            <a:off x="179388" y="1166813"/>
            <a:ext cx="8856662"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sz="2400" b="1" dirty="0">
                <a:latin typeface="宋体" panose="02010600030101010101" pitchFamily="2" charset="-122"/>
                <a:ea typeface="宋体" panose="02010600030101010101" pitchFamily="2" charset="-122"/>
              </a:rPr>
              <a:t>国际需求工程委员会</a:t>
            </a:r>
            <a:r>
              <a:rPr lang="en-US" altLang="zh-CN" sz="2400" b="1" dirty="0">
                <a:latin typeface="宋体" panose="02010600030101010101" pitchFamily="2" charset="-122"/>
                <a:ea typeface="宋体" panose="02010600030101010101" pitchFamily="2" charset="-122"/>
              </a:rPr>
              <a:t>(International Requirements Engineering </a:t>
            </a:r>
            <a:r>
              <a:rPr lang="en-US" altLang="zh-CN" sz="2400" b="1" dirty="0" err="1">
                <a:latin typeface="宋体" panose="02010600030101010101" pitchFamily="2" charset="-122"/>
                <a:ea typeface="宋体" panose="02010600030101010101" pitchFamily="2" charset="-122"/>
              </a:rPr>
              <a:t>Board,IREB</a:t>
            </a:r>
            <a:r>
              <a:rPr lang="en-US" altLang="zh-CN" sz="2400" b="1" dirty="0">
                <a:latin typeface="宋体" panose="02010600030101010101" pitchFamily="2" charset="-122"/>
                <a:ea typeface="宋体" panose="02010600030101010101" pitchFamily="2" charset="-122"/>
              </a:rPr>
              <a:t>)</a:t>
            </a:r>
            <a:r>
              <a:rPr lang="zh-CN" altLang="en-US" sz="2400" b="1" dirty="0">
                <a:latin typeface="宋体" panose="02010600030101010101" pitchFamily="2" charset="-122"/>
                <a:ea typeface="宋体" panose="02010600030101010101" pitchFamily="2" charset="-122"/>
              </a:rPr>
              <a:t>提供职业需求工程师认证</a:t>
            </a:r>
            <a:r>
              <a:rPr lang="en-US" altLang="zh-CN" sz="2400" b="1" dirty="0">
                <a:latin typeface="宋体" panose="02010600030101010101" pitchFamily="2" charset="-122"/>
                <a:ea typeface="宋体" panose="02010600030101010101" pitchFamily="2" charset="-122"/>
              </a:rPr>
              <a:t>(Certified Professional for Requirements Engineering, CPRE)</a:t>
            </a:r>
            <a:r>
              <a:rPr lang="zh-CN" altLang="en-US" sz="2400" b="1" dirty="0">
                <a:latin typeface="宋体" panose="02010600030101010101" pitchFamily="2" charset="-122"/>
                <a:ea typeface="宋体" panose="02010600030101010101" pitchFamily="2" charset="-122"/>
              </a:rPr>
              <a:t>。现已建立了三个层次的认证，即基础级、高级和专家级。要求分别如下：</a:t>
            </a:r>
            <a:endParaRPr lang="en-US" altLang="zh-CN" sz="24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基础级：能掌握需求工程的术语，能应用需求工程的基本技术和方法。</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高级：能在给定的情况下，选择正确的方法和技巧组合推进需求工程。</a:t>
            </a:r>
            <a:endParaRPr lang="en-US"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mj-ea"/>
              <a:buAutoNum type="circleNumDbPlain"/>
              <a:defRPr/>
            </a:pPr>
            <a:r>
              <a:rPr lang="zh-CN" altLang="en-US" sz="2200" b="1" dirty="0">
                <a:latin typeface="宋体" panose="02010600030101010101" pitchFamily="2" charset="-122"/>
                <a:ea typeface="宋体" panose="02010600030101010101" pitchFamily="2" charset="-122"/>
              </a:rPr>
              <a:t>专家级：在特定领域和特定过程的主题方面有专业知识。</a:t>
            </a:r>
            <a:endParaRPr lang="zh-CN" altLang="zh-CN" sz="22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endParaRPr lang="zh-CN" altLang="zh-CN" sz="22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28625" y="142875"/>
            <a:ext cx="8686800" cy="1143000"/>
          </a:xfrm>
        </p:spPr>
        <p:txBody>
          <a:bodyPr/>
          <a:lstStyle/>
          <a:p>
            <a:pPr eaLnBrk="1" hangingPunct="1"/>
            <a:r>
              <a:rPr lang="zh-CN" altLang="en-US" b="1" dirty="0">
                <a:latin typeface="黑体" panose="02010609060101010101" pitchFamily="49" charset="-122"/>
                <a:ea typeface="黑体" panose="02010609060101010101" pitchFamily="49" charset="-122"/>
              </a:rPr>
              <a:t>需求开发</a:t>
            </a:r>
          </a:p>
        </p:txBody>
      </p:sp>
      <p:sp>
        <p:nvSpPr>
          <p:cNvPr id="8195"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pPr>
            <a:r>
              <a:rPr lang="zh-CN" altLang="zh-CN" sz="2200" b="1" dirty="0">
                <a:latin typeface="宋体" panose="02010600030101010101" pitchFamily="2" charset="-122"/>
                <a:ea typeface="宋体" panose="02010600030101010101" pitchFamily="2" charset="-122"/>
              </a:rPr>
              <a:t>不要期望可以线性地、顺序地完成需求获取、分析、编写规格说明和验证这些需求开发活动。实际上，这些活动是</a:t>
            </a:r>
            <a:r>
              <a:rPr lang="zh-CN" altLang="zh-CN" sz="2200" b="1" dirty="0">
                <a:solidFill>
                  <a:srgbClr val="FF0000"/>
                </a:solidFill>
                <a:latin typeface="宋体" panose="02010600030101010101" pitchFamily="2" charset="-122"/>
                <a:ea typeface="宋体" panose="02010600030101010101" pitchFamily="2" charset="-122"/>
              </a:rPr>
              <a:t>交叉的、递增的和反复的</a:t>
            </a:r>
            <a:r>
              <a:rPr lang="zh-CN" altLang="en-US" sz="2200" b="1" dirty="0">
                <a:latin typeface="宋体" panose="02010600030101010101" pitchFamily="2" charset="-122"/>
                <a:ea typeface="宋体" panose="02010600030101010101" pitchFamily="2" charset="-122"/>
              </a:rPr>
              <a:t>。</a:t>
            </a:r>
            <a:endParaRPr lang="zh-CN" altLang="en-US" sz="2400" b="1" dirty="0">
              <a:latin typeface="宋体" panose="02010600030101010101" pitchFamily="2" charset="-122"/>
              <a:ea typeface="宋体" panose="02010600030101010101" pitchFamily="2" charset="-122"/>
            </a:endParaRPr>
          </a:p>
        </p:txBody>
      </p:sp>
      <p:pic>
        <p:nvPicPr>
          <p:cNvPr id="8196" name="图片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9875" y="2781300"/>
            <a:ext cx="8694738" cy="266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需求管理</a:t>
            </a:r>
          </a:p>
        </p:txBody>
      </p:sp>
      <p:sp>
        <p:nvSpPr>
          <p:cNvPr id="2969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zh-CN" sz="2400" b="1" dirty="0">
                <a:latin typeface="宋体" panose="02010600030101010101" pitchFamily="2" charset="-122"/>
                <a:ea typeface="宋体" panose="02010600030101010101" pitchFamily="2" charset="-122"/>
              </a:rPr>
              <a:t>需求管理的主要工作可概括为：</a:t>
            </a:r>
            <a:endParaRPr lang="en-US" altLang="zh-CN" sz="24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400" b="1" dirty="0">
                <a:latin typeface="宋体" panose="02010600030101010101" pitchFamily="2" charset="-122"/>
                <a:ea typeface="宋体" panose="02010600030101010101" pitchFamily="2" charset="-122"/>
              </a:rPr>
              <a:t>评估</a:t>
            </a:r>
            <a:r>
              <a:rPr lang="zh-CN" altLang="zh-CN" sz="2400" b="1" dirty="0">
                <a:solidFill>
                  <a:srgbClr val="FF0000"/>
                </a:solidFill>
                <a:latin typeface="宋体" panose="02010600030101010101" pitchFamily="2" charset="-122"/>
                <a:ea typeface="宋体" panose="02010600030101010101" pitchFamily="2" charset="-122"/>
              </a:rPr>
              <a:t>正式提交的</a:t>
            </a:r>
            <a:r>
              <a:rPr lang="en-US" altLang="zh-CN" sz="2400" b="1" dirty="0" err="1">
                <a:solidFill>
                  <a:srgbClr val="FF0000"/>
                </a:solidFill>
                <a:latin typeface="宋体" panose="02010600030101010101" pitchFamily="2" charset="-122"/>
                <a:ea typeface="宋体" panose="02010600030101010101" pitchFamily="2" charset="-122"/>
              </a:rPr>
              <a:t>变更请求</a:t>
            </a:r>
            <a:r>
              <a:rPr lang="zh-CN" altLang="zh-CN" sz="2400" b="1" dirty="0">
                <a:latin typeface="宋体" panose="02010600030101010101" pitchFamily="2" charset="-122"/>
                <a:ea typeface="宋体" panose="02010600030101010101" pitchFamily="2" charset="-122"/>
              </a:rPr>
              <a:t>，确定变更对现有需求集的影响；</a:t>
            </a:r>
            <a:endParaRPr lang="en-US" altLang="zh-CN" sz="24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400" b="1" dirty="0">
                <a:solidFill>
                  <a:srgbClr val="FF0000"/>
                </a:solidFill>
                <a:latin typeface="宋体" panose="02010600030101010101" pitchFamily="2" charset="-122"/>
                <a:ea typeface="宋体" panose="02010600030101010101" pitchFamily="2" charset="-122"/>
              </a:rPr>
              <a:t>重构</a:t>
            </a:r>
            <a:r>
              <a:rPr lang="zh-CN" altLang="zh-CN" sz="2400" b="1" dirty="0">
                <a:latin typeface="宋体" panose="02010600030101010101" pitchFamily="2" charset="-122"/>
                <a:ea typeface="宋体" panose="02010600030101010101" pitchFamily="2" charset="-122"/>
              </a:rPr>
              <a:t>变更后的</a:t>
            </a:r>
            <a:r>
              <a:rPr lang="en-US" altLang="zh-CN" sz="2400" b="1" dirty="0" err="1">
                <a:solidFill>
                  <a:srgbClr val="FF0000"/>
                </a:solidFill>
                <a:latin typeface="宋体" panose="02010600030101010101" pitchFamily="2" charset="-122"/>
                <a:ea typeface="宋体" panose="02010600030101010101" pitchFamily="2" charset="-122"/>
              </a:rPr>
              <a:t>用例模型</a:t>
            </a:r>
            <a:r>
              <a:rPr lang="zh-CN" altLang="zh-CN" sz="2400" b="1" dirty="0">
                <a:latin typeface="宋体" panose="02010600030101010101" pitchFamily="2" charset="-122"/>
                <a:ea typeface="宋体" panose="02010600030101010101" pitchFamily="2" charset="-122"/>
              </a:rPr>
              <a:t>；</a:t>
            </a:r>
            <a:endParaRPr lang="en-US" altLang="zh-CN" sz="24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400" b="1" dirty="0">
                <a:latin typeface="宋体" panose="02010600030101010101" pitchFamily="2" charset="-122"/>
                <a:ea typeface="宋体" panose="02010600030101010101" pitchFamily="2" charset="-122"/>
              </a:rPr>
              <a:t>设置适当的</a:t>
            </a:r>
            <a:r>
              <a:rPr lang="en-US" altLang="zh-CN" sz="2400" b="1" dirty="0" err="1">
                <a:latin typeface="宋体" panose="02010600030101010101" pitchFamily="2" charset="-122"/>
                <a:ea typeface="宋体" panose="02010600030101010101" pitchFamily="2" charset="-122"/>
              </a:rPr>
              <a:t>需求属性</a:t>
            </a:r>
            <a:r>
              <a:rPr lang="zh-CN" altLang="zh-CN" sz="2400" b="1" dirty="0">
                <a:latin typeface="宋体" panose="02010600030101010101" pitchFamily="2" charset="-122"/>
                <a:ea typeface="宋体" panose="02010600030101010101" pitchFamily="2" charset="-122"/>
              </a:rPr>
              <a:t>和</a:t>
            </a:r>
            <a:r>
              <a:rPr lang="en-US" altLang="zh-CN" sz="2400" b="1" dirty="0" err="1">
                <a:latin typeface="宋体" panose="02010600030101010101" pitchFamily="2" charset="-122"/>
                <a:ea typeface="宋体" panose="02010600030101010101" pitchFamily="2" charset="-122"/>
              </a:rPr>
              <a:t>可追踪性</a:t>
            </a:r>
            <a:r>
              <a:rPr lang="zh-CN" altLang="zh-CN" sz="2400" b="1" dirty="0">
                <a:latin typeface="宋体" panose="02010600030101010101" pitchFamily="2" charset="-122"/>
                <a:ea typeface="宋体" panose="02010600030101010101" pitchFamily="2" charset="-122"/>
              </a:rPr>
              <a:t>；</a:t>
            </a:r>
            <a:endParaRPr lang="en-US" altLang="zh-CN" sz="24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zh-CN" sz="2400" b="1" dirty="0">
                <a:latin typeface="宋体" panose="02010600030101010101" pitchFamily="2" charset="-122"/>
                <a:ea typeface="宋体" panose="02010600030101010101" pitchFamily="2" charset="-122"/>
              </a:rPr>
              <a:t>正式验证需求工作流程的输出结果是否满足客户对系统的需求。</a:t>
            </a:r>
          </a:p>
          <a:p>
            <a:pPr marL="457200" indent="-457200" eaLnBrk="1" hangingPunct="1">
              <a:buSzPct val="70000"/>
              <a:buFont typeface="Wingdings" panose="05000000000000000000" pitchFamily="2" charset="2"/>
              <a:buChar char="l"/>
              <a:defRPr/>
            </a:pPr>
            <a:endParaRPr lang="zh-CN" altLang="en-US" sz="2200" b="1" dirty="0">
              <a:latin typeface="宋体" panose="02010600030101010101" pitchFamily="2" charset="-122"/>
              <a:ea typeface="宋体"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428625" y="142875"/>
            <a:ext cx="8686800" cy="1143000"/>
          </a:xfrm>
        </p:spPr>
        <p:txBody>
          <a:bodyPr/>
          <a:lstStyle/>
          <a:p>
            <a:pPr eaLnBrk="1" hangingPunct="1"/>
            <a:r>
              <a:rPr lang="zh-CN" altLang="en-US" b="1">
                <a:latin typeface="黑体" panose="02010609060101010101" pitchFamily="49" charset="-122"/>
                <a:ea typeface="黑体" panose="02010609060101010101" pitchFamily="49" charset="-122"/>
              </a:rPr>
              <a:t>需求工程困难的表现</a:t>
            </a:r>
          </a:p>
        </p:txBody>
      </p:sp>
      <p:sp>
        <p:nvSpPr>
          <p:cNvPr id="5123"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b="1" dirty="0">
                <a:solidFill>
                  <a:srgbClr val="FF0000"/>
                </a:solidFill>
                <a:latin typeface="宋体" panose="02010600030101010101" pitchFamily="2" charset="-122"/>
                <a:ea typeface="宋体" panose="02010600030101010101" pitchFamily="2" charset="-122"/>
              </a:rPr>
              <a:t>领域知识</a:t>
            </a:r>
            <a:endParaRPr lang="en-US" altLang="zh-CN" b="1" dirty="0">
              <a:solidFill>
                <a:srgbClr val="FF0000"/>
              </a:solidFill>
              <a:latin typeface="宋体" panose="02010600030101010101" pitchFamily="2" charset="-122"/>
              <a:ea typeface="宋体" panose="02010600030101010101" pitchFamily="2" charset="-122"/>
            </a:endParaRPr>
          </a:p>
          <a:p>
            <a:pPr marL="714375" indent="-271463" eaLnBrk="1" hangingPunct="1">
              <a:lnSpc>
                <a:spcPct val="150000"/>
              </a:lnSpc>
              <a:buSzPct val="70000"/>
              <a:buFont typeface="Wingdings" panose="05000000000000000000" pitchFamily="2" charset="2"/>
              <a:buChar char="n"/>
              <a:defRPr/>
            </a:pPr>
            <a:r>
              <a:rPr lang="zh-CN" altLang="en-US" b="1" dirty="0">
                <a:latin typeface="宋体" panose="02010600030101010101" pitchFamily="2" charset="-122"/>
                <a:ea typeface="宋体" panose="02010600030101010101" pitchFamily="2" charset="-122"/>
              </a:rPr>
              <a:t>需求分析过程需要融入问题领域的知识</a:t>
            </a:r>
            <a:endParaRPr lang="en-US" altLang="zh-CN"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b="1" dirty="0">
                <a:solidFill>
                  <a:srgbClr val="FF0000"/>
                </a:solidFill>
                <a:latin typeface="宋体" panose="02010600030101010101" pitchFamily="2" charset="-122"/>
                <a:ea typeface="宋体" panose="02010600030101010101" pitchFamily="2" charset="-122"/>
              </a:rPr>
              <a:t>信息沟通</a:t>
            </a:r>
            <a:r>
              <a:rPr lang="zh-CN" altLang="en-US" b="1" dirty="0">
                <a:latin typeface="宋体" panose="02010600030101010101" pitchFamily="2" charset="-122"/>
                <a:ea typeface="宋体" panose="02010600030101010101" pitchFamily="2" charset="-122"/>
              </a:rPr>
              <a:t>与知识传递</a:t>
            </a:r>
            <a:endParaRPr lang="en-US" altLang="zh-CN" b="1" dirty="0">
              <a:latin typeface="宋体" panose="02010600030101010101" pitchFamily="2" charset="-122"/>
              <a:ea typeface="宋体" panose="02010600030101010101" pitchFamily="2" charset="-122"/>
            </a:endParaRPr>
          </a:p>
          <a:p>
            <a:pPr marL="714375" indent="-271463" eaLnBrk="1" hangingPunct="1">
              <a:lnSpc>
                <a:spcPct val="150000"/>
              </a:lnSpc>
              <a:buSzPct val="70000"/>
              <a:buFont typeface="Wingdings" panose="05000000000000000000" pitchFamily="2" charset="2"/>
              <a:buChar char="n"/>
              <a:defRPr/>
            </a:pPr>
            <a:r>
              <a:rPr lang="zh-CN" altLang="en-US" b="1" dirty="0">
                <a:latin typeface="宋体" panose="02010600030101010101" pitchFamily="2" charset="-122"/>
                <a:ea typeface="宋体" panose="02010600030101010101" pitchFamily="2" charset="-122"/>
              </a:rPr>
              <a:t>知识和信息需要从客户或其他人那里获得，传递存在的知识并不像想象得那么容易</a:t>
            </a:r>
            <a:endParaRPr lang="en-US" altLang="zh-CN"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b="1" dirty="0">
                <a:solidFill>
                  <a:srgbClr val="FF0000"/>
                </a:solidFill>
                <a:latin typeface="宋体" panose="02010600030101010101" pitchFamily="2" charset="-122"/>
                <a:ea typeface="宋体" panose="02010600030101010101" pitchFamily="2" charset="-122"/>
              </a:rPr>
              <a:t>输入是朴素和粗糙的</a:t>
            </a:r>
            <a:r>
              <a:rPr lang="zh-CN" altLang="en-US" b="1" dirty="0">
                <a:latin typeface="宋体" panose="02010600030101010101" pitchFamily="2" charset="-122"/>
                <a:ea typeface="宋体" panose="02010600030101010101" pitchFamily="2" charset="-122"/>
              </a:rPr>
              <a:t>，而</a:t>
            </a:r>
            <a:r>
              <a:rPr lang="zh-CN" altLang="en-US" b="1" dirty="0">
                <a:solidFill>
                  <a:srgbClr val="FF0000"/>
                </a:solidFill>
                <a:latin typeface="宋体" panose="02010600030101010101" pitchFamily="2" charset="-122"/>
                <a:ea typeface="宋体" panose="02010600030101010101" pitchFamily="2" charset="-122"/>
              </a:rPr>
              <a:t>输出要完全精确</a:t>
            </a:r>
            <a:endParaRPr lang="en-US" altLang="zh-CN" b="1" dirty="0">
              <a:solidFill>
                <a:srgbClr val="FF0000"/>
              </a:solidFill>
              <a:latin typeface="宋体" panose="02010600030101010101" pitchFamily="2" charset="-122"/>
              <a:ea typeface="宋体" panose="02010600030101010101" pitchFamily="2" charset="-122"/>
            </a:endParaRPr>
          </a:p>
          <a:p>
            <a:pPr marL="714375" indent="-271463" eaLnBrk="1" hangingPunct="1">
              <a:lnSpc>
                <a:spcPct val="150000"/>
              </a:lnSpc>
              <a:buSzPct val="70000"/>
              <a:buFont typeface="Wingdings" panose="05000000000000000000" pitchFamily="2" charset="2"/>
              <a:buChar char="n"/>
              <a:defRPr/>
            </a:pPr>
            <a:r>
              <a:rPr lang="zh-CN" altLang="en-US" b="1" dirty="0">
                <a:latin typeface="宋体" panose="02010600030101010101" pitchFamily="2" charset="-122"/>
                <a:ea typeface="宋体" panose="02010600030101010101" pitchFamily="2" charset="-122"/>
              </a:rPr>
              <a:t>需要大量细化和求精的工作</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428625" y="142875"/>
            <a:ext cx="8686800" cy="1143000"/>
          </a:xfrm>
        </p:spPr>
        <p:txBody>
          <a:bodyPr/>
          <a:lstStyle/>
          <a:p>
            <a:r>
              <a:rPr lang="zh-CN" altLang="en-US" b="1">
                <a:latin typeface="黑体" panose="02010609060101010101" pitchFamily="49" charset="-122"/>
                <a:ea typeface="黑体" panose="02010609060101010101" pitchFamily="49" charset="-122"/>
              </a:rPr>
              <a:t>软件生命周期</a:t>
            </a:r>
          </a:p>
        </p:txBody>
      </p:sp>
      <p:sp>
        <p:nvSpPr>
          <p:cNvPr id="14339" name="内容占位符 2"/>
          <p:cNvSpPr>
            <a:spLocks noGrp="1"/>
          </p:cNvSpPr>
          <p:nvPr>
            <p:ph idx="1"/>
          </p:nvPr>
        </p:nvSpPr>
        <p:spPr>
          <a:xfrm>
            <a:off x="428625" y="1214438"/>
            <a:ext cx="8286750" cy="5286375"/>
          </a:xfrm>
        </p:spPr>
        <p:txBody>
          <a:bodyPr/>
          <a:lstStyle/>
          <a:p>
            <a:pPr marL="457200" indent="-457200" eaLnBrk="1" hangingPunct="1">
              <a:lnSpc>
                <a:spcPct val="150000"/>
              </a:lnSpc>
              <a:buSzPct val="70000"/>
              <a:buFont typeface="Wingdings" panose="05000000000000000000" pitchFamily="2" charset="2"/>
              <a:buChar char="l"/>
              <a:defRPr/>
            </a:pPr>
            <a:r>
              <a:rPr lang="zh-CN" altLang="en-US" sz="2000" b="1" dirty="0">
                <a:latin typeface="宋体" panose="02010600030101010101" pitchFamily="2" charset="-122"/>
                <a:ea typeface="宋体" panose="02010600030101010101" pitchFamily="2" charset="-122"/>
              </a:rPr>
              <a:t>任何软件产品都开始于模糊的概念</a:t>
            </a:r>
            <a:endParaRPr lang="en-US" altLang="zh-CN" sz="2000" b="1" dirty="0">
              <a:latin typeface="宋体" panose="02010600030101010101" pitchFamily="2" charset="-122"/>
              <a:ea typeface="宋体" panose="02010600030101010101" pitchFamily="2" charset="-122"/>
            </a:endParaRPr>
          </a:p>
          <a:p>
            <a:pPr marL="804863" indent="-354013" eaLnBrk="1" hangingPunct="1">
              <a:lnSpc>
                <a:spcPct val="150000"/>
              </a:lnSpc>
              <a:buSzPct val="70000"/>
              <a:buFont typeface="Wingdings" panose="05000000000000000000" pitchFamily="2" charset="2"/>
              <a:buChar char="n"/>
              <a:defRPr/>
            </a:pPr>
            <a:r>
              <a:rPr lang="zh-CN" altLang="en-US" sz="2000" b="1" dirty="0">
                <a:latin typeface="宋体" panose="02010600030101010101" pitchFamily="2" charset="-122"/>
                <a:ea typeface="宋体" panose="02010600030101010101" pitchFamily="2" charset="-122"/>
              </a:rPr>
              <a:t>为某公司设计一种商务信函打印系统，以提高该公司的工作效率。这个概念是不清晰的，是最高层的业务需求的原型。这个概念会伴随着一个目的，那就是提高工作的效率。这个目的将会成为产品的核心思想，产品成败的评判标准。 </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sz="2000" b="1" dirty="0">
                <a:latin typeface="宋体" panose="02010600030101010101" pitchFamily="2" charset="-122"/>
                <a:ea typeface="宋体" panose="02010600030101010101" pitchFamily="2" charset="-122"/>
              </a:rPr>
              <a:t>从概念提出的那一刻开始，软件产品就进入了其软件生命周期。在经历需求、设计、实现、部署后，软件产品投入使用并进入维护阶段，直至最终由于缺少维护费用而逐渐消亡。这样的一个过程，称为“生命周期模型”（</a:t>
            </a:r>
            <a:r>
              <a:rPr lang="en-US" altLang="zh-CN" sz="2000" b="1" dirty="0">
                <a:latin typeface="宋体" panose="02010600030101010101" pitchFamily="2" charset="-122"/>
                <a:ea typeface="宋体" panose="02010600030101010101" pitchFamily="2" charset="-122"/>
              </a:rPr>
              <a:t>Life Cycle Model</a:t>
            </a:r>
            <a:r>
              <a:rPr lang="zh-CN" altLang="en-US" sz="2000" b="1" dirty="0">
                <a:latin typeface="宋体" panose="02010600030101010101" pitchFamily="2" charset="-122"/>
                <a:ea typeface="宋体" panose="02010600030101010101" pitchFamily="2" charset="-122"/>
              </a:rPr>
              <a:t>）。 </a:t>
            </a:r>
            <a:endParaRPr lang="en-US" altLang="zh-CN" sz="2000" b="1" dirty="0">
              <a:latin typeface="宋体" panose="02010600030101010101" pitchFamily="2" charset="-122"/>
              <a:ea typeface="宋体" panose="02010600030101010101" pitchFamily="2" charset="-122"/>
            </a:endParaRPr>
          </a:p>
          <a:p>
            <a:pPr marL="457200" indent="-457200" eaLnBrk="1" hangingPunct="1">
              <a:lnSpc>
                <a:spcPct val="150000"/>
              </a:lnSpc>
              <a:buSzPct val="70000"/>
              <a:buFont typeface="Wingdings" panose="05000000000000000000" pitchFamily="2" charset="2"/>
              <a:buChar char="l"/>
              <a:defRPr/>
            </a:pPr>
            <a:r>
              <a:rPr lang="zh-CN" altLang="en-US" sz="2000" b="1" dirty="0">
                <a:latin typeface="宋体" panose="02010600030101010101" pitchFamily="2" charset="-122"/>
                <a:ea typeface="宋体" panose="02010600030101010101" pitchFamily="2" charset="-122"/>
              </a:rPr>
              <a:t>典型的生命周期模型：瀑布模型、迭代模型、快速原型模型</a:t>
            </a:r>
            <a:endParaRPr lang="zh-CN" altLang="en-US" sz="2000" dirty="0">
              <a:latin typeface="宋体" panose="02010600030101010101" pitchFamily="2" charset="-122"/>
              <a:ea typeface="宋体" panose="02010600030101010101" pitchFamily="2" charset="-122"/>
            </a:endParaRPr>
          </a:p>
          <a:p>
            <a:pPr marL="457200" indent="-457200" eaLnBrk="1" hangingPunct="1">
              <a:buSzPct val="70000"/>
              <a:buFont typeface="Wingdings" panose="05000000000000000000" pitchFamily="2" charset="2"/>
              <a:buChar char="l"/>
              <a:defRPr/>
            </a:pPr>
            <a:endParaRPr lang="zh-CN" altLang="en-US" sz="2000" dirty="0">
              <a:latin typeface="宋体" panose="02010600030101010101" pitchFamily="2" charset="-122"/>
              <a:ea typeface="宋体" panose="02010600030101010101" pitchFamily="2" charset="-122"/>
            </a:endParaRPr>
          </a:p>
        </p:txBody>
      </p:sp>
    </p:spTree>
  </p:cSld>
  <p:clrMapOvr>
    <a:masterClrMapping/>
  </p:clrMapOvr>
</p:sld>
</file>

<file path=ppt/theme/theme1.xml><?xml version="1.0" encoding="utf-8"?>
<a:theme xmlns:a="http://schemas.openxmlformats.org/drawingml/2006/main" name="CHS Template">
  <a:themeElements>
    <a:clrScheme name="默认设计模板 1">
      <a:dk1>
        <a:srgbClr val="200B5B"/>
      </a:dk1>
      <a:lt1>
        <a:srgbClr val="EAEAEA"/>
      </a:lt1>
      <a:dk2>
        <a:srgbClr val="6600FF"/>
      </a:dk2>
      <a:lt2>
        <a:srgbClr val="FFCC66"/>
      </a:lt2>
      <a:accent1>
        <a:srgbClr val="EEB00B"/>
      </a:accent1>
      <a:accent2>
        <a:srgbClr val="6600CC"/>
      </a:accent2>
      <a:accent3>
        <a:srgbClr val="B8AAFF"/>
      </a:accent3>
      <a:accent4>
        <a:srgbClr val="C8C8C8"/>
      </a:accent4>
      <a:accent5>
        <a:srgbClr val="F5D4AA"/>
      </a:accent5>
      <a:accent6>
        <a:srgbClr val="5C00B9"/>
      </a:accent6>
      <a:hlink>
        <a:srgbClr val="FF33CC"/>
      </a:hlink>
      <a:folHlink>
        <a:srgbClr val="CC99FF"/>
      </a:folHlink>
    </a:clrScheme>
    <a:fontScheme name="默认设计模板">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200B5B"/>
        </a:dk1>
        <a:lt1>
          <a:srgbClr val="EAEAEA"/>
        </a:lt1>
        <a:dk2>
          <a:srgbClr val="6600FF"/>
        </a:dk2>
        <a:lt2>
          <a:srgbClr val="FFCC66"/>
        </a:lt2>
        <a:accent1>
          <a:srgbClr val="EEB00B"/>
        </a:accent1>
        <a:accent2>
          <a:srgbClr val="6600CC"/>
        </a:accent2>
        <a:accent3>
          <a:srgbClr val="B8AAFF"/>
        </a:accent3>
        <a:accent4>
          <a:srgbClr val="C8C8C8"/>
        </a:accent4>
        <a:accent5>
          <a:srgbClr val="F5D4AA"/>
        </a:accent5>
        <a:accent6>
          <a:srgbClr val="5C00B9"/>
        </a:accent6>
        <a:hlink>
          <a:srgbClr val="FF33CC"/>
        </a:hlink>
        <a:folHlink>
          <a:srgbClr val="CC99FF"/>
        </a:folHlink>
      </a:clrScheme>
      <a:clrMap bg1="dk2" tx1="lt1" bg2="dk1" tx2="lt2" accent1="accent1" accent2="accent2" accent3="accent3" accent4="accent4" accent5="accent5" accent6="accent6" hlink="hlink" folHlink="folHlink"/>
    </a:extraClrScheme>
    <a:extraClrScheme>
      <a:clrScheme name="默认设计模板 2">
        <a:dk1>
          <a:srgbClr val="393939"/>
        </a:dk1>
        <a:lt1>
          <a:srgbClr val="FFFFFF"/>
        </a:lt1>
        <a:dk2>
          <a:srgbClr val="6600CC"/>
        </a:dk2>
        <a:lt2>
          <a:srgbClr val="CCCCFF"/>
        </a:lt2>
        <a:accent1>
          <a:srgbClr val="F9D87E"/>
        </a:accent1>
        <a:accent2>
          <a:srgbClr val="FFCCCC"/>
        </a:accent2>
        <a:accent3>
          <a:srgbClr val="FFFFFF"/>
        </a:accent3>
        <a:accent4>
          <a:srgbClr val="2F2F2F"/>
        </a:accent4>
        <a:accent5>
          <a:srgbClr val="FBE9C0"/>
        </a:accent5>
        <a:accent6>
          <a:srgbClr val="E7B9B9"/>
        </a:accent6>
        <a:hlink>
          <a:srgbClr val="FFCCFF"/>
        </a:hlink>
        <a:folHlink>
          <a:srgbClr val="99CCFF"/>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FFFFFF"/>
        </a:lt2>
        <a:accent1>
          <a:srgbClr val="CBCBCB"/>
        </a:accent1>
        <a:accent2>
          <a:srgbClr val="5F5F5F"/>
        </a:accent2>
        <a:accent3>
          <a:srgbClr val="FFFFFF"/>
        </a:accent3>
        <a:accent4>
          <a:srgbClr val="000000"/>
        </a:accent4>
        <a:accent5>
          <a:srgbClr val="E2E2E2"/>
        </a:accent5>
        <a:accent6>
          <a:srgbClr val="555555"/>
        </a:accent6>
        <a:hlink>
          <a:srgbClr val="969696"/>
        </a:hlink>
        <a:folHlink>
          <a:srgbClr val="EAEAEA"/>
        </a:folHlink>
      </a:clrScheme>
      <a:clrMap bg1="lt1" tx1="dk1" bg2="lt2" tx2="dk2" accent1="accent1" accent2="accent2" accent3="accent3" accent4="accent4" accent5="accent5" accent6="accent6" hlink="hlink" folHlink="folHlink"/>
    </a:extraClrScheme>
    <a:extraClrScheme>
      <a:clrScheme name="默认设计模板 4">
        <a:dk1>
          <a:srgbClr val="330000"/>
        </a:dk1>
        <a:lt1>
          <a:srgbClr val="FFFFCC"/>
        </a:lt1>
        <a:dk2>
          <a:srgbClr val="000000"/>
        </a:dk2>
        <a:lt2>
          <a:srgbClr val="FFCC00"/>
        </a:lt2>
        <a:accent1>
          <a:srgbClr val="FF9900"/>
        </a:accent1>
        <a:accent2>
          <a:srgbClr val="330099"/>
        </a:accent2>
        <a:accent3>
          <a:srgbClr val="AAAAAA"/>
        </a:accent3>
        <a:accent4>
          <a:srgbClr val="DADAAE"/>
        </a:accent4>
        <a:accent5>
          <a:srgbClr val="FFCAAA"/>
        </a:accent5>
        <a:accent6>
          <a:srgbClr val="2D008A"/>
        </a:accent6>
        <a:hlink>
          <a:srgbClr val="FF6633"/>
        </a:hlink>
        <a:folHlink>
          <a:srgbClr val="669900"/>
        </a:folHlink>
      </a:clrScheme>
      <a:clrMap bg1="dk2" tx1="lt1" bg2="dk1" tx2="lt2" accent1="accent1" accent2="accent2" accent3="accent3" accent4="accent4" accent5="accent5" accent6="accent6" hlink="hlink" folHlink="folHlink"/>
    </a:extraClrScheme>
    <a:extraClrScheme>
      <a:clrScheme name="默认设计模板 5">
        <a:dk1>
          <a:srgbClr val="333300"/>
        </a:dk1>
        <a:lt1>
          <a:srgbClr val="DDDDDD"/>
        </a:lt1>
        <a:dk2>
          <a:srgbClr val="996600"/>
        </a:dk2>
        <a:lt2>
          <a:srgbClr val="FFCC66"/>
        </a:lt2>
        <a:accent1>
          <a:srgbClr val="EEB00B"/>
        </a:accent1>
        <a:accent2>
          <a:srgbClr val="330099"/>
        </a:accent2>
        <a:accent3>
          <a:srgbClr val="CAB8AA"/>
        </a:accent3>
        <a:accent4>
          <a:srgbClr val="BDBDBD"/>
        </a:accent4>
        <a:accent5>
          <a:srgbClr val="F5D4AA"/>
        </a:accent5>
        <a:accent6>
          <a:srgbClr val="2D008A"/>
        </a:accent6>
        <a:hlink>
          <a:srgbClr val="FF6633"/>
        </a:hlink>
        <a:folHlink>
          <a:srgbClr val="CC9900"/>
        </a:folHlink>
      </a:clrScheme>
      <a:clrMap bg1="dk2" tx1="lt1" bg2="dk1" tx2="lt2" accent1="accent1" accent2="accent2" accent3="accent3" accent4="accent4" accent5="accent5" accent6="accent6" hlink="hlink" folHlink="folHlink"/>
    </a:extraClrScheme>
    <a:extraClrScheme>
      <a:clrScheme name="默认设计模板 6">
        <a:dk1>
          <a:srgbClr val="003300"/>
        </a:dk1>
        <a:lt1>
          <a:srgbClr val="FFFFCC"/>
        </a:lt1>
        <a:dk2>
          <a:srgbClr val="999933"/>
        </a:dk2>
        <a:lt2>
          <a:srgbClr val="FFFF66"/>
        </a:lt2>
        <a:accent1>
          <a:srgbClr val="CC9900"/>
        </a:accent1>
        <a:accent2>
          <a:srgbClr val="330099"/>
        </a:accent2>
        <a:accent3>
          <a:srgbClr val="CACAAD"/>
        </a:accent3>
        <a:accent4>
          <a:srgbClr val="DADAAE"/>
        </a:accent4>
        <a:accent5>
          <a:srgbClr val="E2CAAA"/>
        </a:accent5>
        <a:accent6>
          <a:srgbClr val="2D008A"/>
        </a:accent6>
        <a:hlink>
          <a:srgbClr val="FF9900"/>
        </a:hlink>
        <a:folHlink>
          <a:srgbClr val="FF66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CHS Template</Template>
  <TotalTime>5029</TotalTime>
  <Words>4757</Words>
  <Application>Microsoft Macintosh PowerPoint</Application>
  <PresentationFormat>全屏显示(4:3)</PresentationFormat>
  <Paragraphs>259</Paragraphs>
  <Slides>53</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53</vt:i4>
      </vt:variant>
    </vt:vector>
  </HeadingPairs>
  <TitlesOfParts>
    <vt:vector size="60" baseType="lpstr">
      <vt:lpstr>黑体</vt:lpstr>
      <vt:lpstr>华文行楷</vt:lpstr>
      <vt:lpstr>宋体</vt:lpstr>
      <vt:lpstr>Calibri</vt:lpstr>
      <vt:lpstr>Times New Roman</vt:lpstr>
      <vt:lpstr>Wingdings</vt:lpstr>
      <vt:lpstr>CHS Template</vt:lpstr>
      <vt:lpstr>第2章 需求方法的发展 </vt:lpstr>
      <vt:lpstr>需求工程</vt:lpstr>
      <vt:lpstr>需求工程</vt:lpstr>
      <vt:lpstr>需求工程的主要内容</vt:lpstr>
      <vt:lpstr>需求工程的主要内容</vt:lpstr>
      <vt:lpstr>需求开发</vt:lpstr>
      <vt:lpstr>需求管理</vt:lpstr>
      <vt:lpstr>需求工程困难的表现</vt:lpstr>
      <vt:lpstr>软件生命周期</vt:lpstr>
      <vt:lpstr>瀑布模型 </vt:lpstr>
      <vt:lpstr>瀑布模型的核心思想</vt:lpstr>
      <vt:lpstr>瀑布模型的优点</vt:lpstr>
      <vt:lpstr>瀑布模型的缺点</vt:lpstr>
      <vt:lpstr>瀑布模型的缺点</vt:lpstr>
      <vt:lpstr>RUP模型</vt:lpstr>
      <vt:lpstr>RUP的核心思想</vt:lpstr>
      <vt:lpstr>RUP的结构</vt:lpstr>
      <vt:lpstr>RUP的二维开发模型</vt:lpstr>
      <vt:lpstr>开发过程中的阶段</vt:lpstr>
      <vt:lpstr>开发过程中的里程碑</vt:lpstr>
      <vt:lpstr>RUP的9个核心工作流(Core Workflows)</vt:lpstr>
      <vt:lpstr>PowerPoint 演示文稿</vt:lpstr>
      <vt:lpstr>PowerPoint 演示文稿</vt:lpstr>
      <vt:lpstr>RUP的迭代开发模式</vt:lpstr>
      <vt:lpstr>RUP的迭代开发模式</vt:lpstr>
      <vt:lpstr>RUP的迭代开发模式</vt:lpstr>
      <vt:lpstr>敏捷软件开发</vt:lpstr>
      <vt:lpstr>敏捷软件开发</vt:lpstr>
      <vt:lpstr>敏捷软件开发</vt:lpstr>
      <vt:lpstr>敏捷软件开发</vt:lpstr>
      <vt:lpstr>XP编程</vt:lpstr>
      <vt:lpstr>XP的关键</vt:lpstr>
      <vt:lpstr>XP的关键</vt:lpstr>
      <vt:lpstr>XP的工作环境</vt:lpstr>
      <vt:lpstr>XP的需求</vt:lpstr>
      <vt:lpstr>XP的编程</vt:lpstr>
      <vt:lpstr>XP的测试</vt:lpstr>
      <vt:lpstr>Scrum及其需求分析</vt:lpstr>
      <vt:lpstr>Scrum及其需求分析</vt:lpstr>
      <vt:lpstr>Scrum及其需求分析</vt:lpstr>
      <vt:lpstr>Scrum及其需求分析</vt:lpstr>
      <vt:lpstr>Scrum的需求</vt:lpstr>
      <vt:lpstr>Scrum的需求</vt:lpstr>
      <vt:lpstr>Scrum的需求</vt:lpstr>
      <vt:lpstr>敏捷方法应用</vt:lpstr>
      <vt:lpstr>第3章 需求分析师 </vt:lpstr>
      <vt:lpstr>什么是需求分析师</vt:lpstr>
      <vt:lpstr>需求分析师的角色定义</vt:lpstr>
      <vt:lpstr>需求分析师的工作职责</vt:lpstr>
      <vt:lpstr>需求分析师的能力要求</vt:lpstr>
      <vt:lpstr>需求分析师的职业发展</vt:lpstr>
      <vt:lpstr>IREB认证</vt:lpstr>
      <vt:lpstr>IREB认证</vt:lpstr>
    </vt:vector>
  </TitlesOfParts>
  <Company>中国石油大学教育发展中心</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upol</dc:creator>
  <cp:lastModifiedBy>Microsoft Office User</cp:lastModifiedBy>
  <cp:revision>613</cp:revision>
  <cp:lastPrinted>1601-01-01T00:00:00Z</cp:lastPrinted>
  <dcterms:created xsi:type="dcterms:W3CDTF">2012-04-17T06:46:03Z</dcterms:created>
  <dcterms:modified xsi:type="dcterms:W3CDTF">2019-06-17T06:24:08Z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TC010596822052</vt:lpwstr>
  </property>
</Properties>
</file>